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4"/>
  </p:sldMasterIdLst>
  <p:notesMasterIdLst>
    <p:notesMasterId r:id="rId21"/>
  </p:notesMasterIdLst>
  <p:sldIdLst>
    <p:sldId id="256" r:id="rId5"/>
    <p:sldId id="679" r:id="rId6"/>
    <p:sldId id="680" r:id="rId7"/>
    <p:sldId id="681" r:id="rId8"/>
    <p:sldId id="682" r:id="rId9"/>
    <p:sldId id="683" r:id="rId10"/>
    <p:sldId id="684" r:id="rId11"/>
    <p:sldId id="685" r:id="rId12"/>
    <p:sldId id="686" r:id="rId13"/>
    <p:sldId id="687" r:id="rId14"/>
    <p:sldId id="688" r:id="rId15"/>
    <p:sldId id="689" r:id="rId16"/>
    <p:sldId id="690" r:id="rId17"/>
    <p:sldId id="691" r:id="rId18"/>
    <p:sldId id="692" r:id="rId19"/>
    <p:sldId id="693" r:id="rId20"/>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34" autoAdjust="0"/>
    <p:restoredTop sz="70902" autoAdjust="0"/>
  </p:normalViewPr>
  <p:slideViewPr>
    <p:cSldViewPr snapToGrid="0">
      <p:cViewPr varScale="1">
        <p:scale>
          <a:sx n="72" d="100"/>
          <a:sy n="72" d="100"/>
        </p:scale>
        <p:origin x="504" y="78"/>
      </p:cViewPr>
      <p:guideLst>
        <p:guide orient="horz" pos="2160"/>
        <p:guide pos="3840"/>
      </p:guideLst>
    </p:cSldViewPr>
  </p:slideViewPr>
  <p:notesTextViewPr>
    <p:cViewPr>
      <p:scale>
        <a:sx n="3" d="2"/>
        <a:sy n="3" d="2"/>
      </p:scale>
      <p:origin x="0" y="0"/>
    </p:cViewPr>
  </p:notesTextViewPr>
  <p:sorterViewPr>
    <p:cViewPr>
      <p:scale>
        <a:sx n="100" d="100"/>
        <a:sy n="100" d="100"/>
      </p:scale>
      <p:origin x="0" y="26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7CECA2E-4061-438C-861F-E70FCC8110B8}" type="datetimeFigureOut">
              <a:rPr lang="it-IT" smtClean="0"/>
              <a:t>19/05/2020</a:t>
            </a:fld>
            <a:endParaRPr lang="it-IT"/>
          </a:p>
        </p:txBody>
      </p:sp>
      <p:sp>
        <p:nvSpPr>
          <p:cNvPr id="4" name="Segnaposto immagine diapositiva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334A216F-D669-422F-8C51-BDFF2B7D8498}" type="slidenum">
              <a:rPr lang="it-IT" smtClean="0"/>
              <a:t>‹N›</a:t>
            </a:fld>
            <a:endParaRPr lang="it-IT"/>
          </a:p>
        </p:txBody>
      </p:sp>
    </p:spTree>
    <p:extLst>
      <p:ext uri="{BB962C8B-B14F-4D97-AF65-F5344CB8AC3E}">
        <p14:creationId xmlns:p14="http://schemas.microsoft.com/office/powerpoint/2010/main" val="837540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1" indent="-457200">
              <a:spcBef>
                <a:spcPts val="600"/>
              </a:spcBef>
              <a:spcAft>
                <a:spcPts val="600"/>
              </a:spcAft>
            </a:pPr>
            <a:endParaRPr lang="it-IT" sz="1100" b="1" dirty="0">
              <a:solidFill>
                <a:srgbClr val="002060"/>
              </a:solidFill>
              <a:latin typeface="Bookman Old Style" panose="02050604050505020204" pitchFamily="18" charset="0"/>
            </a:endParaRPr>
          </a:p>
        </p:txBody>
      </p:sp>
      <p:sp>
        <p:nvSpPr>
          <p:cNvPr id="4" name="Segnaposto numero diapositiva 3"/>
          <p:cNvSpPr>
            <a:spLocks noGrp="1"/>
          </p:cNvSpPr>
          <p:nvPr>
            <p:ph type="sldNum" sz="quarter" idx="5"/>
          </p:nvPr>
        </p:nvSpPr>
        <p:spPr/>
        <p:txBody>
          <a:bodyPr/>
          <a:lstStyle/>
          <a:p>
            <a:fld id="{334A216F-D669-422F-8C51-BDFF2B7D8498}" type="slidenum">
              <a:rPr lang="it-IT" smtClean="0"/>
              <a:t>2</a:t>
            </a:fld>
            <a:endParaRPr lang="it-IT"/>
          </a:p>
        </p:txBody>
      </p:sp>
    </p:spTree>
    <p:extLst>
      <p:ext uri="{BB962C8B-B14F-4D97-AF65-F5344CB8AC3E}">
        <p14:creationId xmlns:p14="http://schemas.microsoft.com/office/powerpoint/2010/main" val="2192310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34A216F-D669-422F-8C51-BDFF2B7D8498}" type="slidenum">
              <a:rPr lang="it-IT" smtClean="0"/>
              <a:t>11</a:t>
            </a:fld>
            <a:endParaRPr lang="it-IT"/>
          </a:p>
        </p:txBody>
      </p:sp>
    </p:spTree>
    <p:extLst>
      <p:ext uri="{BB962C8B-B14F-4D97-AF65-F5344CB8AC3E}">
        <p14:creationId xmlns:p14="http://schemas.microsoft.com/office/powerpoint/2010/main" val="3321246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34A216F-D669-422F-8C51-BDFF2B7D8498}" type="slidenum">
              <a:rPr lang="it-IT" smtClean="0"/>
              <a:t>12</a:t>
            </a:fld>
            <a:endParaRPr lang="it-IT"/>
          </a:p>
        </p:txBody>
      </p:sp>
    </p:spTree>
    <p:extLst>
      <p:ext uri="{BB962C8B-B14F-4D97-AF65-F5344CB8AC3E}">
        <p14:creationId xmlns:p14="http://schemas.microsoft.com/office/powerpoint/2010/main" val="1737840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34A216F-D669-422F-8C51-BDFF2B7D8498}" type="slidenum">
              <a:rPr lang="it-IT" smtClean="0"/>
              <a:t>13</a:t>
            </a:fld>
            <a:endParaRPr lang="it-IT"/>
          </a:p>
        </p:txBody>
      </p:sp>
    </p:spTree>
    <p:extLst>
      <p:ext uri="{BB962C8B-B14F-4D97-AF65-F5344CB8AC3E}">
        <p14:creationId xmlns:p14="http://schemas.microsoft.com/office/powerpoint/2010/main" val="292265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34A216F-D669-422F-8C51-BDFF2B7D8498}" type="slidenum">
              <a:rPr lang="it-IT" smtClean="0"/>
              <a:t>14</a:t>
            </a:fld>
            <a:endParaRPr lang="it-IT"/>
          </a:p>
        </p:txBody>
      </p:sp>
    </p:spTree>
    <p:extLst>
      <p:ext uri="{BB962C8B-B14F-4D97-AF65-F5344CB8AC3E}">
        <p14:creationId xmlns:p14="http://schemas.microsoft.com/office/powerpoint/2010/main" val="2722408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34A216F-D669-422F-8C51-BDFF2B7D8498}" type="slidenum">
              <a:rPr lang="it-IT" smtClean="0"/>
              <a:t>15</a:t>
            </a:fld>
            <a:endParaRPr lang="it-IT"/>
          </a:p>
        </p:txBody>
      </p:sp>
    </p:spTree>
    <p:extLst>
      <p:ext uri="{BB962C8B-B14F-4D97-AF65-F5344CB8AC3E}">
        <p14:creationId xmlns:p14="http://schemas.microsoft.com/office/powerpoint/2010/main" val="3792470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34A216F-D669-422F-8C51-BDFF2B7D8498}" type="slidenum">
              <a:rPr lang="it-IT" smtClean="0"/>
              <a:t>16</a:t>
            </a:fld>
            <a:endParaRPr lang="it-IT"/>
          </a:p>
        </p:txBody>
      </p:sp>
    </p:spTree>
    <p:extLst>
      <p:ext uri="{BB962C8B-B14F-4D97-AF65-F5344CB8AC3E}">
        <p14:creationId xmlns:p14="http://schemas.microsoft.com/office/powerpoint/2010/main" val="2686689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34A216F-D669-422F-8C51-BDFF2B7D8498}" type="slidenum">
              <a:rPr lang="it-IT" smtClean="0"/>
              <a:t>3</a:t>
            </a:fld>
            <a:endParaRPr lang="it-IT"/>
          </a:p>
        </p:txBody>
      </p:sp>
    </p:spTree>
    <p:extLst>
      <p:ext uri="{BB962C8B-B14F-4D97-AF65-F5344CB8AC3E}">
        <p14:creationId xmlns:p14="http://schemas.microsoft.com/office/powerpoint/2010/main" val="771455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34A216F-D669-422F-8C51-BDFF2B7D8498}" type="slidenum">
              <a:rPr lang="it-IT" smtClean="0"/>
              <a:t>4</a:t>
            </a:fld>
            <a:endParaRPr lang="it-IT"/>
          </a:p>
        </p:txBody>
      </p:sp>
    </p:spTree>
    <p:extLst>
      <p:ext uri="{BB962C8B-B14F-4D97-AF65-F5344CB8AC3E}">
        <p14:creationId xmlns:p14="http://schemas.microsoft.com/office/powerpoint/2010/main" val="3375918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34A216F-D669-422F-8C51-BDFF2B7D8498}" type="slidenum">
              <a:rPr lang="it-IT" smtClean="0"/>
              <a:t>5</a:t>
            </a:fld>
            <a:endParaRPr lang="it-IT"/>
          </a:p>
        </p:txBody>
      </p:sp>
    </p:spTree>
    <p:extLst>
      <p:ext uri="{BB962C8B-B14F-4D97-AF65-F5344CB8AC3E}">
        <p14:creationId xmlns:p14="http://schemas.microsoft.com/office/powerpoint/2010/main" val="2554187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34A216F-D669-422F-8C51-BDFF2B7D8498}" type="slidenum">
              <a:rPr lang="it-IT" smtClean="0"/>
              <a:t>6</a:t>
            </a:fld>
            <a:endParaRPr lang="it-IT"/>
          </a:p>
        </p:txBody>
      </p:sp>
    </p:spTree>
    <p:extLst>
      <p:ext uri="{BB962C8B-B14F-4D97-AF65-F5344CB8AC3E}">
        <p14:creationId xmlns:p14="http://schemas.microsoft.com/office/powerpoint/2010/main" val="1635714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34A216F-D669-422F-8C51-BDFF2B7D8498}" type="slidenum">
              <a:rPr lang="it-IT" smtClean="0"/>
              <a:t>7</a:t>
            </a:fld>
            <a:endParaRPr lang="it-IT"/>
          </a:p>
        </p:txBody>
      </p:sp>
    </p:spTree>
    <p:extLst>
      <p:ext uri="{BB962C8B-B14F-4D97-AF65-F5344CB8AC3E}">
        <p14:creationId xmlns:p14="http://schemas.microsoft.com/office/powerpoint/2010/main" val="2996330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34A216F-D669-422F-8C51-BDFF2B7D8498}" type="slidenum">
              <a:rPr lang="it-IT" smtClean="0"/>
              <a:t>8</a:t>
            </a:fld>
            <a:endParaRPr lang="it-IT"/>
          </a:p>
        </p:txBody>
      </p:sp>
    </p:spTree>
    <p:extLst>
      <p:ext uri="{BB962C8B-B14F-4D97-AF65-F5344CB8AC3E}">
        <p14:creationId xmlns:p14="http://schemas.microsoft.com/office/powerpoint/2010/main" val="102612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34A216F-D669-422F-8C51-BDFF2B7D8498}" type="slidenum">
              <a:rPr lang="it-IT" smtClean="0"/>
              <a:t>9</a:t>
            </a:fld>
            <a:endParaRPr lang="it-IT"/>
          </a:p>
        </p:txBody>
      </p:sp>
    </p:spTree>
    <p:extLst>
      <p:ext uri="{BB962C8B-B14F-4D97-AF65-F5344CB8AC3E}">
        <p14:creationId xmlns:p14="http://schemas.microsoft.com/office/powerpoint/2010/main" val="1129974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34A216F-D669-422F-8C51-BDFF2B7D8498}" type="slidenum">
              <a:rPr lang="it-IT" smtClean="0"/>
              <a:t>10</a:t>
            </a:fld>
            <a:endParaRPr lang="it-IT"/>
          </a:p>
        </p:txBody>
      </p:sp>
    </p:spTree>
    <p:extLst>
      <p:ext uri="{BB962C8B-B14F-4D97-AF65-F5344CB8AC3E}">
        <p14:creationId xmlns:p14="http://schemas.microsoft.com/office/powerpoint/2010/main" val="1019528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it-IT"/>
              <a:t>Fare clic per modificare lo stile del titolo</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4898829E-8953-437C-B870-1CD84608BB60}" type="datetime1">
              <a:rPr lang="en-US" smtClean="0"/>
              <a:t>5/19/2020</a:t>
            </a:fld>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4FAB73BC-B049-4115-A692-8D63A059BFB8}" type="slidenum">
              <a:rPr lang="en-US" dirty="0"/>
              <a:pPr/>
              <a:t>‹N›</a:t>
            </a:fld>
            <a:endParaRPr lang="en-US" dirty="0"/>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9E80313-EDD6-4A54-B3D3-E4AD37D4B8E3}" type="datetime1">
              <a:rPr lang="en-US" smtClean="0"/>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10988B3-0913-4A5A-AF39-5DD2F2CC2AA7}" type="datetime1">
              <a:rPr lang="en-US" smtClean="0"/>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3183FF8-A93B-4E8F-BC70-436C7267E391}" type="datetime1">
              <a:rPr lang="en-US" smtClean="0"/>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it-IT"/>
              <a:t>Fare clic per modificare lo stile del titolo</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14C19B5D-0D8C-41F4-B270-1A3E9A639013}" type="datetime1">
              <a:rPr lang="en-US" smtClean="0"/>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2BD6AD2-5598-4A58-9A46-A5B569ADFA9C}" type="datetime1">
              <a:rPr lang="en-US" smtClean="0"/>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44F218F-6E15-4095-BD7B-E8030B599DCD}" type="datetime1">
              <a:rPr lang="en-US" smtClean="0"/>
              <a:t>5/19/2020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48B6E7E0-130E-41A8-A867-C8895F67BB60}" type="datetime1">
              <a:rPr lang="en-US" smtClean="0"/>
              <a:t>5/19/2020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31A85F-2EE7-4361-A84D-6AD27E879962}" type="datetime1">
              <a:rPr lang="en-US" smtClean="0"/>
              <a:t>5/19/2020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it-IT"/>
              <a:t>Fare clic per modificare lo stile del titolo</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99F3E92D-9123-408F-B416-CCD7427DF9E0}" type="datetime1">
              <a:rPr lang="en-US" smtClean="0"/>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A4296C5B-C4FD-4268-A327-C00F626626DA}" type="datetime1">
              <a:rPr lang="en-US" smtClean="0"/>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B2EE295-6B85-449C-865E-9285412710B7}" type="datetime1">
              <a:rPr lang="en-US" smtClean="0"/>
              <a:t>5/19/2020</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drea.quaranta@naturagiuridica.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naturagiuridica.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naturagiuridica.com/" TargetMode="External"/><Relationship Id="rId4" Type="http://schemas.openxmlformats.org/officeDocument/2006/relationships/hyperlink" Target="mailto:andrea.quaranta@naturagiuridica.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shop.wki.it/libri/ebook-l-audit-interno-come-anticipare-il-futuro-creando-business-s70859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hyperlink" Target="http://www.governo.it/it/articolo/conferenza-stampa-del-presidente-conte/14450" TargetMode="External"/><Relationship Id="rId7"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osservatoriosocialis.it/2018/06/22/viii-rapporto-impegno-sociale-delle-aziende-italia/" TargetMode="External"/><Relationship Id="rId4" Type="http://schemas.openxmlformats.org/officeDocument/2006/relationships/hyperlink" Target="https://www.weforum.org/agenda/2020/03/coronavirus-and-corporate-social-innovatio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4AA27355-CBD7-4B12-ADCE-B625F5148804}"/>
              </a:ext>
            </a:extLst>
          </p:cNvPr>
          <p:cNvPicPr>
            <a:picLocks noChangeAspect="1"/>
          </p:cNvPicPr>
          <p:nvPr/>
        </p:nvPicPr>
        <p:blipFill>
          <a:blip r:embed="rId2"/>
          <a:stretch>
            <a:fillRect/>
          </a:stretch>
        </p:blipFill>
        <p:spPr>
          <a:xfrm>
            <a:off x="534561" y="360973"/>
            <a:ext cx="3562350" cy="914400"/>
          </a:xfrm>
          <a:prstGeom prst="rect">
            <a:avLst/>
          </a:prstGeom>
        </p:spPr>
      </p:pic>
      <p:sp>
        <p:nvSpPr>
          <p:cNvPr id="2" name="Titolo 1"/>
          <p:cNvSpPr>
            <a:spLocks noGrp="1"/>
          </p:cNvSpPr>
          <p:nvPr>
            <p:ph type="ctrTitle"/>
          </p:nvPr>
        </p:nvSpPr>
        <p:spPr>
          <a:xfrm>
            <a:off x="1109980" y="1103086"/>
            <a:ext cx="9966960" cy="3759200"/>
          </a:xfrm>
        </p:spPr>
        <p:txBody>
          <a:bodyPr>
            <a:normAutofit/>
          </a:bodyPr>
          <a:lstStyle/>
          <a:p>
            <a:r>
              <a:rPr lang="it-IT" sz="4000" dirty="0">
                <a:effectLst/>
              </a:rPr>
              <a:t>Business Continuity, gestione del rischio, resilienza: come costruire un nuovo modello di business sostenibile</a:t>
            </a:r>
            <a:br>
              <a:rPr lang="it-IT" sz="3000" dirty="0">
                <a:effectLst/>
              </a:rPr>
            </a:br>
            <a:br>
              <a:rPr lang="it-IT" sz="2200" i="1" dirty="0">
                <a:effectLst/>
              </a:rPr>
            </a:br>
            <a:r>
              <a:rPr lang="it-IT" sz="2200" i="1" dirty="0">
                <a:solidFill>
                  <a:schemeClr val="accent1"/>
                </a:solidFill>
                <a:effectLst/>
              </a:rPr>
              <a:t>Come ragionare in termini strategici di business continuity per fare la differenza anche in momenti di emergenza</a:t>
            </a:r>
            <a:br>
              <a:rPr lang="it-IT" sz="2200" i="1" dirty="0">
                <a:effectLst/>
              </a:rPr>
            </a:br>
            <a:endParaRPr lang="it-IT" sz="2200" i="1" dirty="0">
              <a:solidFill>
                <a:srgbClr val="FF0000"/>
              </a:solidFill>
            </a:endParaRPr>
          </a:p>
        </p:txBody>
      </p:sp>
      <p:sp>
        <p:nvSpPr>
          <p:cNvPr id="3" name="Sottotitolo 2"/>
          <p:cNvSpPr>
            <a:spLocks noGrp="1"/>
          </p:cNvSpPr>
          <p:nvPr>
            <p:ph type="subTitle" idx="1"/>
          </p:nvPr>
        </p:nvSpPr>
        <p:spPr>
          <a:xfrm>
            <a:off x="1712070" y="5374143"/>
            <a:ext cx="8767860" cy="601481"/>
          </a:xfrm>
        </p:spPr>
        <p:txBody>
          <a:bodyPr>
            <a:noAutofit/>
          </a:bodyPr>
          <a:lstStyle/>
          <a:p>
            <a:r>
              <a:rPr lang="it-IT" sz="4000" b="1" dirty="0"/>
              <a:t>Andrea Quaranta</a:t>
            </a:r>
          </a:p>
          <a:p>
            <a:pPr algn="just"/>
            <a:r>
              <a:rPr lang="it-IT" sz="1600" b="1" dirty="0">
                <a:solidFill>
                  <a:srgbClr val="006600"/>
                </a:solidFill>
                <a:hlinkClick r:id="rId3">
                  <a:extLst>
                    <a:ext uri="{A12FA001-AC4F-418D-AE19-62706E023703}">
                      <ahyp:hlinkClr xmlns:ahyp="http://schemas.microsoft.com/office/drawing/2018/hyperlinkcolor" val="tx"/>
                    </a:ext>
                  </a:extLst>
                </a:hlinkClick>
              </a:rPr>
              <a:t>andrea.quaranta@naturagiuridica.com</a:t>
            </a:r>
            <a:r>
              <a:rPr lang="it-IT" sz="1600" b="1" dirty="0">
                <a:solidFill>
                  <a:srgbClr val="006600"/>
                </a:solidFill>
              </a:rPr>
              <a:t>                                                                     </a:t>
            </a:r>
            <a:r>
              <a:rPr lang="it-IT" sz="1600" b="1" dirty="0">
                <a:solidFill>
                  <a:srgbClr val="006600"/>
                </a:solidFill>
                <a:hlinkClick r:id="rId4">
                  <a:extLst>
                    <a:ext uri="{A12FA001-AC4F-418D-AE19-62706E023703}">
                      <ahyp:hlinkClr xmlns:ahyp="http://schemas.microsoft.com/office/drawing/2018/hyperlinkcolor" val="tx"/>
                    </a:ext>
                  </a:extLst>
                </a:hlinkClick>
              </a:rPr>
              <a:t>www.naturagiuridica.com</a:t>
            </a:r>
            <a:r>
              <a:rPr lang="it-IT" sz="1600" b="1" dirty="0">
                <a:solidFill>
                  <a:srgbClr val="006600"/>
                </a:solidFill>
              </a:rPr>
              <a:t> </a:t>
            </a:r>
            <a:endParaRPr lang="it-IT" sz="1600" dirty="0">
              <a:solidFill>
                <a:srgbClr val="006600"/>
              </a:solidFill>
            </a:endParaRPr>
          </a:p>
        </p:txBody>
      </p:sp>
      <p:sp>
        <p:nvSpPr>
          <p:cNvPr id="5" name="Segnaposto numero diapositiva 4">
            <a:extLst>
              <a:ext uri="{FF2B5EF4-FFF2-40B4-BE49-F238E27FC236}">
                <a16:creationId xmlns:a16="http://schemas.microsoft.com/office/drawing/2014/main" id="{5B2318AD-1EF9-484E-90F7-26DB51570063}"/>
              </a:ext>
            </a:extLst>
          </p:cNvPr>
          <p:cNvSpPr>
            <a:spLocks noGrp="1"/>
          </p:cNvSpPr>
          <p:nvPr>
            <p:ph type="sldNum" sz="quarter" idx="12"/>
          </p:nvPr>
        </p:nvSpPr>
        <p:spPr/>
        <p:txBody>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2648191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1167" y="238543"/>
            <a:ext cx="9910241" cy="728869"/>
          </a:xfrm>
        </p:spPr>
        <p:txBody>
          <a:bodyPr/>
          <a:lstStyle/>
          <a:p>
            <a:r>
              <a:rPr lang="it-IT" b="1" dirty="0"/>
              <a:t>La pandemia: crisi e opportunità (3)</a:t>
            </a:r>
          </a:p>
        </p:txBody>
      </p:sp>
      <p:sp>
        <p:nvSpPr>
          <p:cNvPr id="3" name="Segnaposto contenuto 2"/>
          <p:cNvSpPr>
            <a:spLocks noGrp="1"/>
          </p:cNvSpPr>
          <p:nvPr>
            <p:ph idx="1"/>
          </p:nvPr>
        </p:nvSpPr>
        <p:spPr>
          <a:xfrm>
            <a:off x="410818" y="1057179"/>
            <a:ext cx="11211340" cy="5557032"/>
          </a:xfrm>
        </p:spPr>
        <p:txBody>
          <a:bodyPr>
            <a:noAutofit/>
          </a:bodyPr>
          <a:lstStyle/>
          <a:p>
            <a:pPr marL="0" lvl="1" indent="0" algn="just">
              <a:spcBef>
                <a:spcPts val="600"/>
              </a:spcBef>
              <a:spcAft>
                <a:spcPts val="600"/>
              </a:spcAft>
              <a:buNone/>
            </a:pPr>
            <a:r>
              <a:rPr lang="it-IT" b="1" dirty="0">
                <a:solidFill>
                  <a:srgbClr val="002060"/>
                </a:solidFill>
                <a:cs typeface="Calibri" panose="020F0502020204030204" pitchFamily="34" charset="0"/>
              </a:rPr>
              <a:t>La comunicazione della complessità</a:t>
            </a:r>
          </a:p>
          <a:p>
            <a:pPr marL="342900" lvl="1" indent="-342900" algn="just">
              <a:spcBef>
                <a:spcPts val="600"/>
              </a:spcBef>
              <a:spcAft>
                <a:spcPts val="600"/>
              </a:spcAft>
            </a:pPr>
            <a:r>
              <a:rPr lang="it-IT" sz="1600" b="1" dirty="0">
                <a:solidFill>
                  <a:srgbClr val="002060"/>
                </a:solidFill>
                <a:cs typeface="Calibri" panose="020F0502020204030204" pitchFamily="34" charset="0"/>
              </a:rPr>
              <a:t>Tempismo, reattività e saper comunicare</a:t>
            </a:r>
          </a:p>
          <a:p>
            <a:pPr marL="342900" lvl="1" indent="-342900" algn="just">
              <a:spcBef>
                <a:spcPts val="600"/>
              </a:spcBef>
              <a:spcAft>
                <a:spcPts val="600"/>
              </a:spcAft>
            </a:pPr>
            <a:r>
              <a:rPr lang="it-IT" sz="1600" b="1" dirty="0">
                <a:solidFill>
                  <a:srgbClr val="002060"/>
                </a:solidFill>
                <a:cs typeface="Calibri" panose="020F0502020204030204" pitchFamily="34" charset="0"/>
              </a:rPr>
              <a:t>Le componenti essenziali della comunicazione:</a:t>
            </a:r>
          </a:p>
          <a:p>
            <a:pPr marL="617220" lvl="2" indent="-342900" algn="just">
              <a:spcBef>
                <a:spcPts val="600"/>
              </a:spcBef>
              <a:spcAft>
                <a:spcPts val="600"/>
              </a:spcAft>
            </a:pPr>
            <a:r>
              <a:rPr lang="it-IT" sz="1400" b="1" dirty="0">
                <a:solidFill>
                  <a:srgbClr val="002060"/>
                </a:solidFill>
                <a:cs typeface="Calibri" panose="020F0502020204030204" pitchFamily="34" charset="0"/>
              </a:rPr>
              <a:t>Che cosa bisogna comunicare</a:t>
            </a:r>
          </a:p>
          <a:p>
            <a:pPr marL="617220" lvl="2" indent="-342900" algn="just">
              <a:spcBef>
                <a:spcPts val="600"/>
              </a:spcBef>
              <a:spcAft>
                <a:spcPts val="600"/>
              </a:spcAft>
            </a:pPr>
            <a:r>
              <a:rPr lang="it-IT" sz="1400" b="1" dirty="0">
                <a:solidFill>
                  <a:srgbClr val="002060"/>
                </a:solidFill>
                <a:cs typeface="Calibri" panose="020F0502020204030204" pitchFamily="34" charset="0"/>
              </a:rPr>
              <a:t>Quando comunicare</a:t>
            </a:r>
          </a:p>
          <a:p>
            <a:pPr marL="617220" lvl="2" indent="-342900" algn="just">
              <a:spcBef>
                <a:spcPts val="600"/>
              </a:spcBef>
              <a:spcAft>
                <a:spcPts val="600"/>
              </a:spcAft>
            </a:pPr>
            <a:r>
              <a:rPr lang="it-IT" sz="1400" b="1" dirty="0">
                <a:solidFill>
                  <a:srgbClr val="002060"/>
                </a:solidFill>
                <a:cs typeface="Calibri" panose="020F0502020204030204" pitchFamily="34" charset="0"/>
              </a:rPr>
              <a:t>Con chi comunicare</a:t>
            </a:r>
          </a:p>
          <a:p>
            <a:pPr marL="617220" lvl="2" indent="-342900" algn="just">
              <a:spcBef>
                <a:spcPts val="600"/>
              </a:spcBef>
              <a:spcAft>
                <a:spcPts val="600"/>
              </a:spcAft>
            </a:pPr>
            <a:r>
              <a:rPr lang="it-IT" sz="1400" b="1" dirty="0">
                <a:solidFill>
                  <a:srgbClr val="002060"/>
                </a:solidFill>
                <a:cs typeface="Calibri" panose="020F0502020204030204" pitchFamily="34" charset="0"/>
              </a:rPr>
              <a:t>Come comunicare</a:t>
            </a:r>
          </a:p>
          <a:p>
            <a:pPr marL="617220" lvl="2" indent="-342900" algn="just">
              <a:spcBef>
                <a:spcPts val="600"/>
              </a:spcBef>
              <a:spcAft>
                <a:spcPts val="600"/>
              </a:spcAft>
            </a:pPr>
            <a:r>
              <a:rPr lang="it-IT" sz="1400" b="1" dirty="0">
                <a:solidFill>
                  <a:srgbClr val="002060"/>
                </a:solidFill>
                <a:cs typeface="Calibri" panose="020F0502020204030204" pitchFamily="34" charset="0"/>
              </a:rPr>
              <a:t>Che deve comunicare</a:t>
            </a:r>
          </a:p>
          <a:p>
            <a:pPr marL="0" lvl="1" indent="0" algn="just">
              <a:spcBef>
                <a:spcPts val="600"/>
              </a:spcBef>
              <a:spcAft>
                <a:spcPts val="600"/>
              </a:spcAft>
              <a:buNone/>
            </a:pPr>
            <a:r>
              <a:rPr lang="it-IT" sz="1600" b="1" dirty="0">
                <a:solidFill>
                  <a:srgbClr val="002060"/>
                </a:solidFill>
                <a:cs typeface="Calibri" panose="020F0502020204030204" pitchFamily="34" charset="0"/>
              </a:rPr>
              <a:t>Principi che devono essere declinati in funzione di molte variabili</a:t>
            </a:r>
          </a:p>
          <a:p>
            <a:pPr marL="0" lvl="1" indent="0" algn="just">
              <a:spcBef>
                <a:spcPts val="600"/>
              </a:spcBef>
              <a:spcAft>
                <a:spcPts val="600"/>
              </a:spcAft>
              <a:buNone/>
            </a:pPr>
            <a:r>
              <a:rPr lang="it-IT" sz="1400" b="1" dirty="0">
                <a:solidFill>
                  <a:srgbClr val="002060"/>
                </a:solidFill>
                <a:cs typeface="Calibri" panose="020F0502020204030204" pitchFamily="34" charset="0"/>
              </a:rPr>
              <a:t>Non esistono regole universali: l’OMS, tuttavia, ha pubblicato alcune linee guida</a:t>
            </a:r>
          </a:p>
          <a:p>
            <a:pPr marL="45720" lvl="0" indent="0">
              <a:buNone/>
            </a:pPr>
            <a:r>
              <a:rPr lang="it-IT" sz="1400" dirty="0">
                <a:solidFill>
                  <a:srgbClr val="002060"/>
                </a:solidFill>
              </a:rPr>
              <a:t>1)   </a:t>
            </a:r>
            <a:r>
              <a:rPr lang="it-IT" sz="1400" b="1" dirty="0">
                <a:solidFill>
                  <a:srgbClr val="C00000"/>
                </a:solidFill>
              </a:rPr>
              <a:t>mai sminuire il rischio </a:t>
            </a:r>
            <a:r>
              <a:rPr lang="it-IT" sz="1400" b="1" dirty="0">
                <a:solidFill>
                  <a:srgbClr val="002060"/>
                </a:solidFill>
              </a:rPr>
              <a:t>  </a:t>
            </a:r>
            <a:r>
              <a:rPr lang="it-IT" sz="1400" dirty="0">
                <a:solidFill>
                  <a:srgbClr val="002060"/>
                </a:solidFill>
              </a:rPr>
              <a:t>2)   occorre costruire </a:t>
            </a:r>
            <a:r>
              <a:rPr lang="it-IT" sz="1400" b="1" dirty="0">
                <a:solidFill>
                  <a:srgbClr val="C00000"/>
                </a:solidFill>
              </a:rPr>
              <a:t>fiducia   </a:t>
            </a:r>
            <a:r>
              <a:rPr lang="it-IT" sz="1400" dirty="0">
                <a:solidFill>
                  <a:srgbClr val="002060"/>
                </a:solidFill>
              </a:rPr>
              <a:t>3)   bisogna </a:t>
            </a:r>
            <a:r>
              <a:rPr lang="it-IT" sz="1400" b="1" dirty="0">
                <a:solidFill>
                  <a:srgbClr val="C00000"/>
                </a:solidFill>
              </a:rPr>
              <a:t>coinvolgere</a:t>
            </a:r>
            <a:r>
              <a:rPr lang="it-IT" sz="1400" b="1" dirty="0">
                <a:solidFill>
                  <a:srgbClr val="002060"/>
                </a:solidFill>
              </a:rPr>
              <a:t> </a:t>
            </a:r>
            <a:r>
              <a:rPr lang="it-IT" sz="1400" dirty="0">
                <a:solidFill>
                  <a:srgbClr val="002060"/>
                </a:solidFill>
              </a:rPr>
              <a:t>le comunità   4)   è necessario </a:t>
            </a:r>
            <a:r>
              <a:rPr lang="it-IT" sz="1400" b="1" dirty="0">
                <a:solidFill>
                  <a:srgbClr val="C00000"/>
                </a:solidFill>
              </a:rPr>
              <a:t>coordinarsi</a:t>
            </a:r>
            <a:r>
              <a:rPr lang="it-IT" sz="1400" dirty="0">
                <a:solidFill>
                  <a:srgbClr val="002060"/>
                </a:solidFill>
              </a:rPr>
              <a:t>, anche con le istituzioni</a:t>
            </a:r>
          </a:p>
          <a:p>
            <a:pPr marL="388620" lvl="0" indent="-342900">
              <a:buAutoNum type="arabicParenR" startAt="5"/>
            </a:pPr>
            <a:r>
              <a:rPr lang="it-IT" sz="1400" dirty="0">
                <a:solidFill>
                  <a:srgbClr val="002060"/>
                </a:solidFill>
              </a:rPr>
              <a:t>serve anche comunicare l’</a:t>
            </a:r>
            <a:r>
              <a:rPr lang="it-IT" sz="1400" b="1" dirty="0">
                <a:solidFill>
                  <a:srgbClr val="C00000"/>
                </a:solidFill>
              </a:rPr>
              <a:t>incertezza  </a:t>
            </a:r>
            <a:r>
              <a:rPr lang="it-IT" sz="1400" dirty="0">
                <a:solidFill>
                  <a:srgbClr val="C00000"/>
                </a:solidFill>
              </a:rPr>
              <a:t> </a:t>
            </a:r>
            <a:r>
              <a:rPr lang="it-IT" sz="1400" dirty="0">
                <a:solidFill>
                  <a:srgbClr val="002060"/>
                </a:solidFill>
              </a:rPr>
              <a:t>6) bisogna avere chiari degli </a:t>
            </a:r>
            <a:r>
              <a:rPr lang="it-IT" sz="1400" b="1" dirty="0">
                <a:solidFill>
                  <a:srgbClr val="C00000"/>
                </a:solidFill>
              </a:rPr>
              <a:t>esempi </a:t>
            </a:r>
            <a:r>
              <a:rPr lang="it-IT" sz="1400" dirty="0">
                <a:solidFill>
                  <a:srgbClr val="002060"/>
                </a:solidFill>
              </a:rPr>
              <a:t>da seguire e quali sono gli aspetti più “forti”   7)   </a:t>
            </a:r>
            <a:r>
              <a:rPr lang="it-IT" sz="1400" b="1" dirty="0">
                <a:solidFill>
                  <a:srgbClr val="C00000"/>
                </a:solidFill>
              </a:rPr>
              <a:t>non bisogna </a:t>
            </a:r>
          </a:p>
          <a:p>
            <a:pPr marL="45720" lvl="0" indent="0">
              <a:buNone/>
            </a:pPr>
            <a:r>
              <a:rPr lang="it-IT" sz="1400" b="1" dirty="0">
                <a:solidFill>
                  <a:srgbClr val="C00000"/>
                </a:solidFill>
              </a:rPr>
              <a:t>improvvisare</a:t>
            </a:r>
            <a:r>
              <a:rPr lang="it-IT" sz="1400" dirty="0">
                <a:solidFill>
                  <a:srgbClr val="002060"/>
                </a:solidFill>
              </a:rPr>
              <a:t>, ma occorre metter a budget i costi (l’investimento in) della comunicazione 8)   è indispensabile avere un sistema di </a:t>
            </a:r>
            <a:r>
              <a:rPr lang="it-IT" sz="1400" b="1" dirty="0">
                <a:solidFill>
                  <a:srgbClr val="C00000"/>
                </a:solidFill>
              </a:rPr>
              <a:t>tracking</a:t>
            </a:r>
            <a:r>
              <a:rPr lang="it-IT" sz="1400" dirty="0">
                <a:solidFill>
                  <a:srgbClr val="002060"/>
                </a:solidFill>
              </a:rPr>
              <a:t>, per </a:t>
            </a:r>
          </a:p>
          <a:p>
            <a:pPr marL="45720" lvl="0" indent="0">
              <a:buNone/>
            </a:pPr>
            <a:r>
              <a:rPr lang="it-IT" sz="1400" dirty="0">
                <a:solidFill>
                  <a:srgbClr val="002060"/>
                </a:solidFill>
              </a:rPr>
              <a:t>misurare che cosa si sta facendo</a:t>
            </a:r>
            <a:endParaRPr lang="it-IT" sz="1400" dirty="0">
              <a:solidFill>
                <a:srgbClr val="002060"/>
              </a:solidFill>
              <a:cs typeface="Calibri" panose="020F0502020204030204" pitchFamily="34" charset="0"/>
            </a:endParaRPr>
          </a:p>
          <a:p>
            <a:pPr marL="0" lvl="1" indent="0" algn="just">
              <a:spcBef>
                <a:spcPts val="600"/>
              </a:spcBef>
              <a:spcAft>
                <a:spcPts val="600"/>
              </a:spcAft>
              <a:buNone/>
            </a:pPr>
            <a:endParaRPr lang="it-IT" b="1" dirty="0">
              <a:solidFill>
                <a:srgbClr val="002060"/>
              </a:solidFill>
              <a:cs typeface="Calibri" panose="020F0502020204030204" pitchFamily="34" charset="0"/>
            </a:endParaRPr>
          </a:p>
          <a:p>
            <a:pPr lvl="1" indent="-457200">
              <a:spcBef>
                <a:spcPts val="600"/>
              </a:spcBef>
              <a:spcAft>
                <a:spcPts val="600"/>
              </a:spcAft>
            </a:pPr>
            <a:endParaRPr lang="it-IT" sz="1600" b="1" dirty="0">
              <a:solidFill>
                <a:srgbClr val="002060"/>
              </a:solidFill>
              <a:latin typeface="+mj-lt"/>
              <a:cs typeface="Calibri" panose="020F0502020204030204" pitchFamily="34" charset="0"/>
            </a:endParaRPr>
          </a:p>
        </p:txBody>
      </p:sp>
      <p:pic>
        <p:nvPicPr>
          <p:cNvPr id="4" name="Immagine 3" descr="image001">
            <a:extLst>
              <a:ext uri="{FF2B5EF4-FFF2-40B4-BE49-F238E27FC236}">
                <a16:creationId xmlns:a16="http://schemas.microsoft.com/office/drawing/2014/main" id="{B104D622-19CA-47BB-B791-E01E83D390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8312" y="251795"/>
            <a:ext cx="2372139" cy="31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gnaposto numero diapositiva 4">
            <a:extLst>
              <a:ext uri="{FF2B5EF4-FFF2-40B4-BE49-F238E27FC236}">
                <a16:creationId xmlns:a16="http://schemas.microsoft.com/office/drawing/2014/main" id="{6BCC6468-6E8C-466F-92C1-F8BE704CEF3F}"/>
              </a:ext>
            </a:extLst>
          </p:cNvPr>
          <p:cNvSpPr>
            <a:spLocks noGrp="1"/>
          </p:cNvSpPr>
          <p:nvPr>
            <p:ph type="sldNum" sz="quarter" idx="12"/>
          </p:nvPr>
        </p:nvSpPr>
        <p:spPr/>
        <p:txBody>
          <a:bodyPr/>
          <a:lstStyle/>
          <a:p>
            <a:fld id="{4FAB73BC-B049-4115-A692-8D63A059BFB8}" type="slidenum">
              <a:rPr lang="en-US" smtClean="0"/>
              <a:t>10</a:t>
            </a:fld>
            <a:endParaRPr lang="en-US" dirty="0"/>
          </a:p>
        </p:txBody>
      </p:sp>
      <p:graphicFrame>
        <p:nvGraphicFramePr>
          <p:cNvPr id="7" name="Tabella 8">
            <a:extLst>
              <a:ext uri="{FF2B5EF4-FFF2-40B4-BE49-F238E27FC236}">
                <a16:creationId xmlns:a16="http://schemas.microsoft.com/office/drawing/2014/main" id="{F9053133-174B-4DFF-8108-D93B87B3CD3F}"/>
              </a:ext>
            </a:extLst>
          </p:cNvPr>
          <p:cNvGraphicFramePr>
            <a:graphicFrameLocks noGrp="1"/>
          </p:cNvGraphicFramePr>
          <p:nvPr>
            <p:extLst>
              <p:ext uri="{D42A27DB-BD31-4B8C-83A1-F6EECF244321}">
                <p14:modId xmlns:p14="http://schemas.microsoft.com/office/powerpoint/2010/main" val="3453099977"/>
              </p:ext>
            </p:extLst>
          </p:nvPr>
        </p:nvGraphicFramePr>
        <p:xfrm>
          <a:off x="5327374" y="898875"/>
          <a:ext cx="6294783" cy="1158240"/>
        </p:xfrm>
        <a:graphic>
          <a:graphicData uri="http://schemas.openxmlformats.org/drawingml/2006/table">
            <a:tbl>
              <a:tblPr firstRow="1" bandRow="1">
                <a:tableStyleId>{5C22544A-7EE6-4342-B048-85BDC9FD1C3A}</a:tableStyleId>
              </a:tblPr>
              <a:tblGrid>
                <a:gridCol w="6294783">
                  <a:extLst>
                    <a:ext uri="{9D8B030D-6E8A-4147-A177-3AD203B41FA5}">
                      <a16:colId xmlns:a16="http://schemas.microsoft.com/office/drawing/2014/main" val="2281127658"/>
                    </a:ext>
                  </a:extLst>
                </a:gridCol>
              </a:tblGrid>
              <a:tr h="1009438">
                <a:tc>
                  <a:txBody>
                    <a:bodyPr/>
                    <a:lstStyle/>
                    <a:p>
                      <a:r>
                        <a:rPr lang="it-IT" sz="1400" b="1" kern="1200" dirty="0">
                          <a:solidFill>
                            <a:schemeClr val="lt1"/>
                          </a:solidFill>
                          <a:effectLst/>
                          <a:latin typeface="+mn-lt"/>
                          <a:ea typeface="+mn-ea"/>
                          <a:cs typeface="+mn-cs"/>
                        </a:rPr>
                        <a:t>La comunicazione non è un involucro nel quale impacchetti i contenuti, </a:t>
                      </a:r>
                      <a:r>
                        <a:rPr lang="it-IT" sz="1400" b="1" kern="1200" dirty="0">
                          <a:solidFill>
                            <a:srgbClr val="002060"/>
                          </a:solidFill>
                          <a:effectLst/>
                          <a:latin typeface="+mn-lt"/>
                          <a:ea typeface="+mn-ea"/>
                          <a:cs typeface="+mn-cs"/>
                        </a:rPr>
                        <a:t>la comunicazione è parte del contenuto</a:t>
                      </a:r>
                      <a:r>
                        <a:rPr lang="it-IT" sz="1400" b="1" kern="1200" dirty="0">
                          <a:solidFill>
                            <a:schemeClr val="lt1"/>
                          </a:solidFill>
                          <a:effectLst/>
                          <a:latin typeface="+mn-lt"/>
                          <a:ea typeface="+mn-ea"/>
                          <a:cs typeface="+mn-cs"/>
                        </a:rPr>
                        <a:t>. La comunicazione è politica, e se la fai male, la fai in modo amatoriale, se non tieni conto della questione fondamentale: chi è il destinatario e cosa capisce di quello che gli dici conduci un’azione politica che è difettosa o grandemente difettosa”.</a:t>
                      </a:r>
                      <a:endParaRPr lang="it-IT" sz="1400" dirty="0"/>
                    </a:p>
                  </a:txBody>
                  <a:tcPr/>
                </a:tc>
                <a:extLst>
                  <a:ext uri="{0D108BD9-81ED-4DB2-BD59-A6C34878D82A}">
                    <a16:rowId xmlns:a16="http://schemas.microsoft.com/office/drawing/2014/main" val="3106293836"/>
                  </a:ext>
                </a:extLst>
              </a:tr>
            </a:tbl>
          </a:graphicData>
        </a:graphic>
      </p:graphicFrame>
      <p:pic>
        <p:nvPicPr>
          <p:cNvPr id="11" name="Immagine 10">
            <a:extLst>
              <a:ext uri="{FF2B5EF4-FFF2-40B4-BE49-F238E27FC236}">
                <a16:creationId xmlns:a16="http://schemas.microsoft.com/office/drawing/2014/main" id="{214A6E5B-07E9-4F48-9461-B92409A4EC72}"/>
              </a:ext>
            </a:extLst>
          </p:cNvPr>
          <p:cNvPicPr>
            <a:picLocks noChangeAspect="1"/>
          </p:cNvPicPr>
          <p:nvPr/>
        </p:nvPicPr>
        <p:blipFill>
          <a:blip r:embed="rId4"/>
          <a:stretch>
            <a:fillRect/>
          </a:stretch>
        </p:blipFill>
        <p:spPr>
          <a:xfrm>
            <a:off x="7405448" y="2084195"/>
            <a:ext cx="4216709" cy="2736469"/>
          </a:xfrm>
          <a:prstGeom prst="rect">
            <a:avLst/>
          </a:prstGeom>
        </p:spPr>
      </p:pic>
    </p:spTree>
    <p:extLst>
      <p:ext uri="{BB962C8B-B14F-4D97-AF65-F5344CB8AC3E}">
        <p14:creationId xmlns:p14="http://schemas.microsoft.com/office/powerpoint/2010/main" val="2048948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1167" y="238543"/>
            <a:ext cx="9910241" cy="728869"/>
          </a:xfrm>
        </p:spPr>
        <p:txBody>
          <a:bodyPr/>
          <a:lstStyle/>
          <a:p>
            <a:r>
              <a:rPr lang="it-IT" b="1" dirty="0"/>
              <a:t>La sostenibilità ambientale</a:t>
            </a:r>
          </a:p>
        </p:txBody>
      </p:sp>
      <p:sp>
        <p:nvSpPr>
          <p:cNvPr id="3" name="Segnaposto contenuto 2"/>
          <p:cNvSpPr>
            <a:spLocks noGrp="1"/>
          </p:cNvSpPr>
          <p:nvPr>
            <p:ph idx="1"/>
          </p:nvPr>
        </p:nvSpPr>
        <p:spPr>
          <a:xfrm>
            <a:off x="410818" y="1057179"/>
            <a:ext cx="11211340" cy="5557032"/>
          </a:xfrm>
        </p:spPr>
        <p:txBody>
          <a:bodyPr>
            <a:noAutofit/>
          </a:bodyPr>
          <a:lstStyle/>
          <a:p>
            <a:pPr marL="342900" lvl="1" indent="-342900" algn="just">
              <a:spcBef>
                <a:spcPts val="600"/>
              </a:spcBef>
              <a:spcAft>
                <a:spcPts val="600"/>
              </a:spcAft>
            </a:pPr>
            <a:r>
              <a:rPr lang="it-IT" b="1" dirty="0">
                <a:solidFill>
                  <a:srgbClr val="002060"/>
                </a:solidFill>
                <a:cs typeface="Calibri" panose="020F0502020204030204" pitchFamily="34" charset="0"/>
              </a:rPr>
              <a:t>Le sostenibilità (ambientale, economica e sociale)</a:t>
            </a:r>
          </a:p>
          <a:p>
            <a:pPr marL="342900" lvl="1" indent="-342900" algn="just">
              <a:spcBef>
                <a:spcPts val="600"/>
              </a:spcBef>
              <a:spcAft>
                <a:spcPts val="600"/>
              </a:spcAft>
            </a:pPr>
            <a:r>
              <a:rPr lang="it-IT" b="1" dirty="0">
                <a:solidFill>
                  <a:srgbClr val="002060"/>
                </a:solidFill>
                <a:cs typeface="Calibri" panose="020F0502020204030204" pitchFamily="34" charset="0"/>
              </a:rPr>
              <a:t>La sostenibilità è anche gestire i rischi</a:t>
            </a:r>
          </a:p>
          <a:p>
            <a:pPr marL="342900" lvl="1" indent="-342900" algn="just">
              <a:spcBef>
                <a:spcPts val="600"/>
              </a:spcBef>
              <a:spcAft>
                <a:spcPts val="600"/>
              </a:spcAft>
            </a:pPr>
            <a:r>
              <a:rPr lang="it-IT" b="1" dirty="0">
                <a:solidFill>
                  <a:srgbClr val="002060"/>
                </a:solidFill>
                <a:cs typeface="Calibri" panose="020F0502020204030204" pitchFamily="34" charset="0"/>
              </a:rPr>
              <a:t>Lo shock causato dalla pandemia farà emergere quanto il tema </a:t>
            </a:r>
          </a:p>
          <a:p>
            <a:pPr marL="0" lvl="1" indent="0" algn="just">
              <a:spcBef>
                <a:spcPts val="600"/>
              </a:spcBef>
              <a:spcAft>
                <a:spcPts val="600"/>
              </a:spcAft>
              <a:buNone/>
            </a:pPr>
            <a:r>
              <a:rPr lang="it-IT" b="1" dirty="0">
                <a:solidFill>
                  <a:srgbClr val="002060"/>
                </a:solidFill>
                <a:cs typeface="Calibri" panose="020F0502020204030204" pitchFamily="34" charset="0"/>
              </a:rPr>
              <a:t>       della sostenibilità sia strategico e distintivo</a:t>
            </a:r>
          </a:p>
          <a:p>
            <a:pPr marL="342900" lvl="1" indent="-342900" algn="just">
              <a:spcBef>
                <a:spcPts val="600"/>
              </a:spcBef>
              <a:spcAft>
                <a:spcPts val="600"/>
              </a:spcAft>
            </a:pPr>
            <a:r>
              <a:rPr lang="it-IT" b="1" dirty="0">
                <a:solidFill>
                  <a:srgbClr val="002060"/>
                </a:solidFill>
                <a:cs typeface="Calibri" panose="020F0502020204030204" pitchFamily="34" charset="0"/>
              </a:rPr>
              <a:t>Sostegno alle PMI</a:t>
            </a:r>
          </a:p>
          <a:p>
            <a:pPr marL="342900" lvl="1" indent="-342900" algn="just">
              <a:spcBef>
                <a:spcPts val="600"/>
              </a:spcBef>
              <a:spcAft>
                <a:spcPts val="600"/>
              </a:spcAft>
            </a:pPr>
            <a:endParaRPr lang="it-IT" b="1" dirty="0">
              <a:solidFill>
                <a:srgbClr val="002060"/>
              </a:solidFill>
              <a:cs typeface="Calibri" panose="020F0502020204030204" pitchFamily="34" charset="0"/>
            </a:endParaRPr>
          </a:p>
          <a:p>
            <a:pPr marL="0" lvl="1" indent="0" algn="just">
              <a:spcBef>
                <a:spcPts val="600"/>
              </a:spcBef>
              <a:spcAft>
                <a:spcPts val="600"/>
              </a:spcAft>
              <a:buNone/>
            </a:pPr>
            <a:endParaRPr lang="it-IT" b="1" dirty="0">
              <a:solidFill>
                <a:srgbClr val="002060"/>
              </a:solidFill>
              <a:cs typeface="Calibri" panose="020F0502020204030204" pitchFamily="34" charset="0"/>
            </a:endParaRPr>
          </a:p>
          <a:p>
            <a:pPr marL="0" lvl="1" indent="0" algn="just">
              <a:spcBef>
                <a:spcPts val="600"/>
              </a:spcBef>
              <a:spcAft>
                <a:spcPts val="600"/>
              </a:spcAft>
              <a:buNone/>
            </a:pPr>
            <a:endParaRPr lang="it-IT" b="1" dirty="0">
              <a:solidFill>
                <a:srgbClr val="002060"/>
              </a:solidFill>
              <a:cs typeface="Calibri" panose="020F0502020204030204" pitchFamily="34" charset="0"/>
            </a:endParaRPr>
          </a:p>
          <a:p>
            <a:pPr lvl="1" indent="-457200">
              <a:spcBef>
                <a:spcPts val="600"/>
              </a:spcBef>
              <a:spcAft>
                <a:spcPts val="600"/>
              </a:spcAft>
            </a:pPr>
            <a:endParaRPr lang="it-IT" sz="1600" b="1" dirty="0">
              <a:solidFill>
                <a:srgbClr val="002060"/>
              </a:solidFill>
              <a:latin typeface="+mj-lt"/>
              <a:cs typeface="Calibri" panose="020F0502020204030204" pitchFamily="34" charset="0"/>
            </a:endParaRPr>
          </a:p>
        </p:txBody>
      </p:sp>
      <p:pic>
        <p:nvPicPr>
          <p:cNvPr id="4" name="Immagine 3" descr="image001">
            <a:extLst>
              <a:ext uri="{FF2B5EF4-FFF2-40B4-BE49-F238E27FC236}">
                <a16:creationId xmlns:a16="http://schemas.microsoft.com/office/drawing/2014/main" id="{B104D622-19CA-47BB-B791-E01E83D390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8312" y="251795"/>
            <a:ext cx="2372139" cy="31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gnaposto numero diapositiva 4">
            <a:extLst>
              <a:ext uri="{FF2B5EF4-FFF2-40B4-BE49-F238E27FC236}">
                <a16:creationId xmlns:a16="http://schemas.microsoft.com/office/drawing/2014/main" id="{6BCC6468-6E8C-466F-92C1-F8BE704CEF3F}"/>
              </a:ext>
            </a:extLst>
          </p:cNvPr>
          <p:cNvSpPr>
            <a:spLocks noGrp="1"/>
          </p:cNvSpPr>
          <p:nvPr>
            <p:ph type="sldNum" sz="quarter" idx="12"/>
          </p:nvPr>
        </p:nvSpPr>
        <p:spPr/>
        <p:txBody>
          <a:bodyPr/>
          <a:lstStyle/>
          <a:p>
            <a:fld id="{4FAB73BC-B049-4115-A692-8D63A059BFB8}" type="slidenum">
              <a:rPr lang="en-US" smtClean="0"/>
              <a:t>11</a:t>
            </a:fld>
            <a:endParaRPr lang="en-US" dirty="0"/>
          </a:p>
        </p:txBody>
      </p:sp>
      <p:graphicFrame>
        <p:nvGraphicFramePr>
          <p:cNvPr id="7" name="Tabella 8">
            <a:extLst>
              <a:ext uri="{FF2B5EF4-FFF2-40B4-BE49-F238E27FC236}">
                <a16:creationId xmlns:a16="http://schemas.microsoft.com/office/drawing/2014/main" id="{F9053133-174B-4DFF-8108-D93B87B3CD3F}"/>
              </a:ext>
            </a:extLst>
          </p:cNvPr>
          <p:cNvGraphicFramePr>
            <a:graphicFrameLocks noGrp="1"/>
          </p:cNvGraphicFramePr>
          <p:nvPr>
            <p:extLst>
              <p:ext uri="{D42A27DB-BD31-4B8C-83A1-F6EECF244321}">
                <p14:modId xmlns:p14="http://schemas.microsoft.com/office/powerpoint/2010/main" val="3411534815"/>
              </p:ext>
            </p:extLst>
          </p:nvPr>
        </p:nvGraphicFramePr>
        <p:xfrm>
          <a:off x="901149" y="3429000"/>
          <a:ext cx="3803374" cy="2941979"/>
        </p:xfrm>
        <a:graphic>
          <a:graphicData uri="http://schemas.openxmlformats.org/drawingml/2006/table">
            <a:tbl>
              <a:tblPr firstRow="1" bandRow="1">
                <a:tableStyleId>{5C22544A-7EE6-4342-B048-85BDC9FD1C3A}</a:tableStyleId>
              </a:tblPr>
              <a:tblGrid>
                <a:gridCol w="3803374">
                  <a:extLst>
                    <a:ext uri="{9D8B030D-6E8A-4147-A177-3AD203B41FA5}">
                      <a16:colId xmlns:a16="http://schemas.microsoft.com/office/drawing/2014/main" val="2281127658"/>
                    </a:ext>
                  </a:extLst>
                </a:gridCol>
              </a:tblGrid>
              <a:tr h="2941979">
                <a:tc>
                  <a:txBody>
                    <a:bodyPr/>
                    <a:lstStyle/>
                    <a:p>
                      <a:r>
                        <a:rPr lang="it-IT" sz="1400" b="1" kern="1200" dirty="0">
                          <a:solidFill>
                            <a:schemeClr val="lt1"/>
                          </a:solidFill>
                          <a:effectLst/>
                          <a:latin typeface="+mn-lt"/>
                          <a:ea typeface="+mn-ea"/>
                          <a:cs typeface="+mn-cs"/>
                        </a:rPr>
                        <a:t>«Per queste società è importante dimostrare che </a:t>
                      </a:r>
                      <a:r>
                        <a:rPr lang="it-IT" sz="1400" b="1" kern="1200" dirty="0">
                          <a:solidFill>
                            <a:srgbClr val="002060"/>
                          </a:solidFill>
                          <a:effectLst/>
                          <a:latin typeface="+mn-lt"/>
                          <a:ea typeface="+mn-ea"/>
                          <a:cs typeface="+mn-cs"/>
                        </a:rPr>
                        <a:t>la sostenibilità non è solo un tema di comunicazione</a:t>
                      </a:r>
                      <a:r>
                        <a:rPr lang="it-IT" sz="1400" b="1" kern="1200" dirty="0">
                          <a:solidFill>
                            <a:schemeClr val="lt1"/>
                          </a:solidFill>
                          <a:effectLst/>
                          <a:latin typeface="+mn-lt"/>
                          <a:ea typeface="+mn-ea"/>
                          <a:cs typeface="+mn-cs"/>
                        </a:rPr>
                        <a:t>, che sarebbe una semplificazione inutile, o un tema di modello gestionale, che se mutuato dalle grandi aziende risulterebbe una complicazione altrettanto inutile. </a:t>
                      </a:r>
                    </a:p>
                    <a:p>
                      <a:r>
                        <a:rPr lang="it-IT" sz="1400" b="1" kern="1200" dirty="0">
                          <a:solidFill>
                            <a:schemeClr val="lt1"/>
                          </a:solidFill>
                          <a:effectLst/>
                          <a:latin typeface="+mn-lt"/>
                          <a:ea typeface="+mn-ea"/>
                          <a:cs typeface="+mn-cs"/>
                        </a:rPr>
                        <a:t>Sarà necessario lavorare su modelli gestionali flessibili ed efficaci, in poche parole rendere la sostenibilità sostenibile! Un primo passo potrebbe essere una maggior diffusione dei modelli di gestione dei rischi, anticamera del pensiero sostenibile a medio-lungo termine»</a:t>
                      </a:r>
                      <a:endParaRPr lang="it-IT" sz="1400" dirty="0"/>
                    </a:p>
                  </a:txBody>
                  <a:tcPr/>
                </a:tc>
                <a:extLst>
                  <a:ext uri="{0D108BD9-81ED-4DB2-BD59-A6C34878D82A}">
                    <a16:rowId xmlns:a16="http://schemas.microsoft.com/office/drawing/2014/main" val="3106293836"/>
                  </a:ext>
                </a:extLst>
              </a:tr>
            </a:tbl>
          </a:graphicData>
        </a:graphic>
      </p:graphicFrame>
      <p:pic>
        <p:nvPicPr>
          <p:cNvPr id="8" name="Immagine 7">
            <a:extLst>
              <a:ext uri="{FF2B5EF4-FFF2-40B4-BE49-F238E27FC236}">
                <a16:creationId xmlns:a16="http://schemas.microsoft.com/office/drawing/2014/main" id="{649211D2-DF05-4431-8551-83A0F8ECD16C}"/>
              </a:ext>
            </a:extLst>
          </p:cNvPr>
          <p:cNvPicPr>
            <a:picLocks noChangeAspect="1"/>
          </p:cNvPicPr>
          <p:nvPr/>
        </p:nvPicPr>
        <p:blipFill>
          <a:blip r:embed="rId4"/>
          <a:stretch>
            <a:fillRect/>
          </a:stretch>
        </p:blipFill>
        <p:spPr>
          <a:xfrm>
            <a:off x="5883965" y="2628925"/>
            <a:ext cx="5618922" cy="3748875"/>
          </a:xfrm>
          <a:prstGeom prst="rect">
            <a:avLst/>
          </a:prstGeom>
        </p:spPr>
      </p:pic>
    </p:spTree>
    <p:extLst>
      <p:ext uri="{BB962C8B-B14F-4D97-AF65-F5344CB8AC3E}">
        <p14:creationId xmlns:p14="http://schemas.microsoft.com/office/powerpoint/2010/main" val="1447779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7E2B8D23-77B6-4604-986E-219FE087F72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227750" y="1573764"/>
            <a:ext cx="4513675" cy="4214047"/>
          </a:xfrm>
          <a:prstGeom prst="rect">
            <a:avLst/>
          </a:prstGeom>
        </p:spPr>
      </p:pic>
      <p:sp>
        <p:nvSpPr>
          <p:cNvPr id="2" name="Titolo 1"/>
          <p:cNvSpPr>
            <a:spLocks noGrp="1"/>
          </p:cNvSpPr>
          <p:nvPr>
            <p:ph type="title"/>
          </p:nvPr>
        </p:nvSpPr>
        <p:spPr>
          <a:xfrm>
            <a:off x="201167" y="238543"/>
            <a:ext cx="9910241" cy="728869"/>
          </a:xfrm>
        </p:spPr>
        <p:txBody>
          <a:bodyPr/>
          <a:lstStyle/>
          <a:p>
            <a:r>
              <a:rPr lang="it-IT" b="1" dirty="0" err="1">
                <a:solidFill>
                  <a:srgbClr val="C00000"/>
                </a:solidFill>
              </a:rPr>
              <a:t>Resilience</a:t>
            </a:r>
            <a:r>
              <a:rPr lang="it-IT" b="1" dirty="0"/>
              <a:t> </a:t>
            </a:r>
            <a:r>
              <a:rPr lang="it-IT" b="1" dirty="0" err="1"/>
              <a:t>as</a:t>
            </a:r>
            <a:r>
              <a:rPr lang="it-IT" b="1" dirty="0"/>
              <a:t> </a:t>
            </a:r>
            <a:r>
              <a:rPr lang="it-IT" b="1" dirty="0" err="1"/>
              <a:t>well</a:t>
            </a:r>
            <a:r>
              <a:rPr lang="it-IT" b="1" dirty="0"/>
              <a:t> </a:t>
            </a:r>
            <a:r>
              <a:rPr lang="it-IT" b="1" dirty="0" err="1"/>
              <a:t>is</a:t>
            </a:r>
            <a:r>
              <a:rPr lang="it-IT" b="1" dirty="0"/>
              <a:t> an </a:t>
            </a:r>
            <a:r>
              <a:rPr lang="it-IT" b="1" dirty="0" err="1"/>
              <a:t>attitude</a:t>
            </a:r>
            <a:endParaRPr lang="it-IT" b="1" dirty="0"/>
          </a:p>
        </p:txBody>
      </p:sp>
      <p:sp>
        <p:nvSpPr>
          <p:cNvPr id="3" name="Segnaposto contenuto 2"/>
          <p:cNvSpPr>
            <a:spLocks noGrp="1"/>
          </p:cNvSpPr>
          <p:nvPr>
            <p:ph idx="1"/>
          </p:nvPr>
        </p:nvSpPr>
        <p:spPr>
          <a:xfrm>
            <a:off x="410818" y="1057179"/>
            <a:ext cx="11211340" cy="5557032"/>
          </a:xfrm>
        </p:spPr>
        <p:txBody>
          <a:bodyPr>
            <a:noAutofit/>
          </a:bodyPr>
          <a:lstStyle/>
          <a:p>
            <a:pPr marL="342900" lvl="1" indent="-342900" algn="just">
              <a:spcBef>
                <a:spcPts val="600"/>
              </a:spcBef>
              <a:spcAft>
                <a:spcPts val="600"/>
              </a:spcAft>
            </a:pPr>
            <a:r>
              <a:rPr lang="it-IT" sz="1600" b="1" dirty="0">
                <a:solidFill>
                  <a:srgbClr val="002060"/>
                </a:solidFill>
                <a:cs typeface="Calibri" panose="020F0502020204030204" pitchFamily="34" charset="0"/>
              </a:rPr>
              <a:t>Siamo tutti Paesi in via di sviluppo sostenibile</a:t>
            </a:r>
          </a:p>
          <a:p>
            <a:pPr marL="342900" lvl="1" indent="-342900" algn="just">
              <a:spcBef>
                <a:spcPts val="600"/>
              </a:spcBef>
              <a:spcAft>
                <a:spcPts val="600"/>
              </a:spcAft>
            </a:pPr>
            <a:r>
              <a:rPr lang="it-IT" sz="1600" b="1" dirty="0">
                <a:solidFill>
                  <a:srgbClr val="002060"/>
                </a:solidFill>
                <a:cs typeface="Calibri" panose="020F0502020204030204" pitchFamily="34" charset="0"/>
              </a:rPr>
              <a:t>La </a:t>
            </a:r>
            <a:r>
              <a:rPr lang="it-IT" sz="1600" b="1" dirty="0">
                <a:solidFill>
                  <a:srgbClr val="C00000"/>
                </a:solidFill>
                <a:cs typeface="Calibri" panose="020F0502020204030204" pitchFamily="34" charset="0"/>
              </a:rPr>
              <a:t>resilienza</a:t>
            </a:r>
            <a:r>
              <a:rPr lang="it-IT" sz="1600" b="1" dirty="0">
                <a:solidFill>
                  <a:srgbClr val="002060"/>
                </a:solidFill>
                <a:cs typeface="Calibri" panose="020F0502020204030204" pitchFamily="34" charset="0"/>
              </a:rPr>
              <a:t> come valore che guida l’organizzazione: l’abitudine all’eccellenza</a:t>
            </a:r>
          </a:p>
          <a:p>
            <a:pPr marL="617220" lvl="2" indent="-342900" algn="just">
              <a:spcBef>
                <a:spcPts val="600"/>
              </a:spcBef>
              <a:spcAft>
                <a:spcPts val="600"/>
              </a:spcAft>
            </a:pPr>
            <a:r>
              <a:rPr lang="it-IT" sz="1400" b="1" dirty="0">
                <a:solidFill>
                  <a:srgbClr val="002060"/>
                </a:solidFill>
                <a:cs typeface="Calibri" panose="020F0502020204030204" pitchFamily="34" charset="0"/>
              </a:rPr>
              <a:t>BSI: resilienza è l’imperativo strategico di ogni azienda</a:t>
            </a:r>
          </a:p>
          <a:p>
            <a:pPr marL="617220" lvl="2" indent="-342900" algn="just">
              <a:spcBef>
                <a:spcPts val="600"/>
              </a:spcBef>
              <a:spcAft>
                <a:spcPts val="600"/>
              </a:spcAft>
            </a:pPr>
            <a:r>
              <a:rPr lang="it-IT" sz="1400" b="1" dirty="0">
                <a:solidFill>
                  <a:srgbClr val="002060"/>
                </a:solidFill>
                <a:cs typeface="Calibri" panose="020F0502020204030204" pitchFamily="34" charset="0"/>
              </a:rPr>
              <a:t>Visione radicata: resilienza non riguarda soltanto la prevenzione </a:t>
            </a:r>
          </a:p>
          <a:p>
            <a:pPr marL="274320" lvl="2" indent="0" algn="just">
              <a:spcBef>
                <a:spcPts val="600"/>
              </a:spcBef>
              <a:spcAft>
                <a:spcPts val="600"/>
              </a:spcAft>
              <a:buNone/>
            </a:pPr>
            <a:r>
              <a:rPr lang="it-IT" sz="1400" b="1" dirty="0">
                <a:solidFill>
                  <a:srgbClr val="002060"/>
                </a:solidFill>
                <a:cs typeface="Calibri" panose="020F0502020204030204" pitchFamily="34" charset="0"/>
              </a:rPr>
              <a:t>        dei rischi, ma sfrutta una più olistica visione del business</a:t>
            </a:r>
          </a:p>
          <a:p>
            <a:pPr marL="617220" lvl="2" indent="-342900" algn="just">
              <a:spcBef>
                <a:spcPts val="600"/>
              </a:spcBef>
              <a:spcAft>
                <a:spcPts val="600"/>
              </a:spcAft>
            </a:pPr>
            <a:r>
              <a:rPr lang="it-IT" sz="1400" b="1" dirty="0">
                <a:solidFill>
                  <a:srgbClr val="002060"/>
                </a:solidFill>
                <a:cs typeface="Calibri" panose="020F0502020204030204" pitchFamily="34" charset="0"/>
              </a:rPr>
              <a:t>Nessuna improvvisazione: occorrono tempo e pianificazione</a:t>
            </a:r>
          </a:p>
          <a:p>
            <a:pPr marL="617220" lvl="2" indent="-342900" algn="just">
              <a:spcBef>
                <a:spcPts val="600"/>
              </a:spcBef>
              <a:spcAft>
                <a:spcPts val="600"/>
              </a:spcAft>
            </a:pPr>
            <a:r>
              <a:rPr lang="it-IT" sz="1400" b="1" dirty="0">
                <a:solidFill>
                  <a:srgbClr val="002060"/>
                </a:solidFill>
                <a:cs typeface="Calibri" panose="020F0502020204030204" pitchFamily="34" charset="0"/>
              </a:rPr>
              <a:t>La «</a:t>
            </a:r>
            <a:r>
              <a:rPr lang="it-IT" sz="1400" b="1" dirty="0">
                <a:solidFill>
                  <a:srgbClr val="C00000"/>
                </a:solidFill>
                <a:cs typeface="Calibri" panose="020F0502020204030204" pitchFamily="34" charset="0"/>
              </a:rPr>
              <a:t>prova del 9</a:t>
            </a:r>
            <a:r>
              <a:rPr lang="it-IT" sz="1400" b="1" dirty="0">
                <a:solidFill>
                  <a:srgbClr val="002060"/>
                </a:solidFill>
                <a:cs typeface="Calibri" panose="020F0502020204030204" pitchFamily="34" charset="0"/>
              </a:rPr>
              <a:t>»</a:t>
            </a:r>
          </a:p>
          <a:p>
            <a:pPr marL="891540" lvl="3" indent="-342900" algn="just">
              <a:spcBef>
                <a:spcPts val="600"/>
              </a:spcBef>
              <a:spcAft>
                <a:spcPts val="600"/>
              </a:spcAft>
            </a:pPr>
            <a:r>
              <a:rPr lang="it-IT" sz="1200" b="1" dirty="0">
                <a:solidFill>
                  <a:srgbClr val="002060"/>
                </a:solidFill>
                <a:cs typeface="Calibri" panose="020F0502020204030204" pitchFamily="34" charset="0"/>
              </a:rPr>
              <a:t>I  TRE REQUISITI DELL’ORGANIZZAZIONE</a:t>
            </a:r>
          </a:p>
          <a:p>
            <a:pPr marL="1485700" lvl="5" indent="-342900" algn="just">
              <a:spcBef>
                <a:spcPts val="600"/>
              </a:spcBef>
              <a:spcAft>
                <a:spcPts val="600"/>
              </a:spcAft>
            </a:pPr>
            <a:r>
              <a:rPr lang="it-IT" sz="1200" b="1" dirty="0">
                <a:solidFill>
                  <a:srgbClr val="002060"/>
                </a:solidFill>
                <a:cs typeface="Calibri" panose="020F0502020204030204" pitchFamily="34" charset="0"/>
              </a:rPr>
              <a:t>Eccellenza del prodotto</a:t>
            </a:r>
          </a:p>
          <a:p>
            <a:pPr marL="1485700" lvl="5" indent="-342900" algn="just">
              <a:spcBef>
                <a:spcPts val="600"/>
              </a:spcBef>
              <a:spcAft>
                <a:spcPts val="600"/>
              </a:spcAft>
            </a:pPr>
            <a:r>
              <a:rPr lang="it-IT" sz="1200" b="1" dirty="0">
                <a:solidFill>
                  <a:srgbClr val="002060"/>
                </a:solidFill>
                <a:cs typeface="Calibri" panose="020F0502020204030204" pitchFamily="34" charset="0"/>
              </a:rPr>
              <a:t>Affidabilità dei processi</a:t>
            </a:r>
          </a:p>
          <a:p>
            <a:pPr marL="1485700" lvl="5" indent="-342900" algn="just">
              <a:spcBef>
                <a:spcPts val="600"/>
              </a:spcBef>
              <a:spcAft>
                <a:spcPts val="600"/>
              </a:spcAft>
            </a:pPr>
            <a:r>
              <a:rPr lang="it-IT" sz="1200" b="1" dirty="0">
                <a:solidFill>
                  <a:srgbClr val="002060"/>
                </a:solidFill>
                <a:cs typeface="Calibri" panose="020F0502020204030204" pitchFamily="34" charset="0"/>
              </a:rPr>
              <a:t>Comportamenti dei dipendenti</a:t>
            </a:r>
          </a:p>
          <a:p>
            <a:pPr marL="891540" lvl="3" indent="-342900" algn="just">
              <a:spcBef>
                <a:spcPts val="600"/>
              </a:spcBef>
              <a:spcAft>
                <a:spcPts val="600"/>
              </a:spcAft>
            </a:pPr>
            <a:r>
              <a:rPr lang="it-IT" sz="1200" b="1" dirty="0">
                <a:solidFill>
                  <a:srgbClr val="002060"/>
                </a:solidFill>
                <a:cs typeface="Calibri" panose="020F0502020204030204" pitchFamily="34" charset="0"/>
              </a:rPr>
              <a:t>I TRE DOMINI FUNZIONALI </a:t>
            </a:r>
          </a:p>
          <a:p>
            <a:pPr marL="1485700" lvl="5" indent="-342900" algn="just">
              <a:spcBef>
                <a:spcPts val="600"/>
              </a:spcBef>
              <a:spcAft>
                <a:spcPts val="600"/>
              </a:spcAft>
            </a:pPr>
            <a:r>
              <a:rPr lang="it-IT" sz="1200" b="1" dirty="0" err="1">
                <a:solidFill>
                  <a:srgbClr val="002060"/>
                </a:solidFill>
                <a:cs typeface="Calibri" panose="020F0502020204030204" pitchFamily="34" charset="0"/>
              </a:rPr>
              <a:t>Operational</a:t>
            </a:r>
            <a:r>
              <a:rPr lang="it-IT" sz="1200" b="1" dirty="0">
                <a:solidFill>
                  <a:srgbClr val="002060"/>
                </a:solidFill>
                <a:cs typeface="Calibri" panose="020F0502020204030204" pitchFamily="34" charset="0"/>
              </a:rPr>
              <a:t> </a:t>
            </a:r>
            <a:r>
              <a:rPr lang="it-IT" sz="1200" b="1" dirty="0" err="1">
                <a:solidFill>
                  <a:srgbClr val="002060"/>
                </a:solidFill>
                <a:cs typeface="Calibri" panose="020F0502020204030204" pitchFamily="34" charset="0"/>
              </a:rPr>
              <a:t>resilience</a:t>
            </a:r>
            <a:endParaRPr lang="it-IT" sz="1200" b="1" dirty="0">
              <a:solidFill>
                <a:srgbClr val="002060"/>
              </a:solidFill>
              <a:cs typeface="Calibri" panose="020F0502020204030204" pitchFamily="34" charset="0"/>
            </a:endParaRPr>
          </a:p>
          <a:p>
            <a:pPr marL="1485700" lvl="5" indent="-342900" algn="just">
              <a:spcBef>
                <a:spcPts val="600"/>
              </a:spcBef>
              <a:spcAft>
                <a:spcPts val="600"/>
              </a:spcAft>
            </a:pPr>
            <a:r>
              <a:rPr lang="it-IT" sz="1200" b="1" dirty="0">
                <a:solidFill>
                  <a:srgbClr val="002060"/>
                </a:solidFill>
                <a:cs typeface="Calibri" panose="020F0502020204030204" pitchFamily="34" charset="0"/>
              </a:rPr>
              <a:t>Supply Chain </a:t>
            </a:r>
            <a:r>
              <a:rPr lang="it-IT" sz="1200" b="1" dirty="0" err="1">
                <a:solidFill>
                  <a:srgbClr val="002060"/>
                </a:solidFill>
                <a:cs typeface="Calibri" panose="020F0502020204030204" pitchFamily="34" charset="0"/>
              </a:rPr>
              <a:t>resilience</a:t>
            </a:r>
            <a:r>
              <a:rPr lang="it-IT" sz="1200" b="1" dirty="0">
                <a:solidFill>
                  <a:srgbClr val="002060"/>
                </a:solidFill>
                <a:cs typeface="Calibri" panose="020F0502020204030204" pitchFamily="34" charset="0"/>
              </a:rPr>
              <a:t> </a:t>
            </a:r>
          </a:p>
          <a:p>
            <a:pPr marL="1485700" lvl="5" indent="-342900" algn="just">
              <a:spcBef>
                <a:spcPts val="600"/>
              </a:spcBef>
              <a:spcAft>
                <a:spcPts val="600"/>
              </a:spcAft>
            </a:pPr>
            <a:r>
              <a:rPr lang="it-IT" sz="1200" b="1" dirty="0">
                <a:solidFill>
                  <a:srgbClr val="002060"/>
                </a:solidFill>
                <a:cs typeface="Calibri" panose="020F0502020204030204" pitchFamily="34" charset="0"/>
              </a:rPr>
              <a:t>Information </a:t>
            </a:r>
            <a:r>
              <a:rPr lang="it-IT" sz="1200" b="1" dirty="0" err="1">
                <a:solidFill>
                  <a:srgbClr val="002060"/>
                </a:solidFill>
                <a:cs typeface="Calibri" panose="020F0502020204030204" pitchFamily="34" charset="0"/>
              </a:rPr>
              <a:t>resilience</a:t>
            </a:r>
            <a:endParaRPr lang="it-IT" sz="1200" b="1" dirty="0">
              <a:solidFill>
                <a:srgbClr val="002060"/>
              </a:solidFill>
              <a:cs typeface="Calibri" panose="020F0502020204030204" pitchFamily="34" charset="0"/>
            </a:endParaRPr>
          </a:p>
          <a:p>
            <a:pPr marL="891540" lvl="3" indent="-342900" algn="just">
              <a:spcBef>
                <a:spcPts val="600"/>
              </a:spcBef>
              <a:spcAft>
                <a:spcPts val="600"/>
              </a:spcAft>
            </a:pPr>
            <a:r>
              <a:rPr lang="it-IT" sz="1200" b="1" dirty="0">
                <a:solidFill>
                  <a:srgbClr val="002060"/>
                </a:solidFill>
                <a:cs typeface="Calibri" panose="020F0502020204030204" pitchFamily="34" charset="0"/>
              </a:rPr>
              <a:t>I TRE PRINCIPALI BENEFICI (adattabilità strategica   /   agilità del management   /   forte governance)</a:t>
            </a:r>
          </a:p>
          <a:p>
            <a:pPr marL="342900" lvl="1" indent="-342900" algn="just">
              <a:spcBef>
                <a:spcPts val="600"/>
              </a:spcBef>
              <a:spcAft>
                <a:spcPts val="600"/>
              </a:spcAft>
            </a:pPr>
            <a:endParaRPr lang="it-IT" sz="1200" b="1" dirty="0">
              <a:solidFill>
                <a:srgbClr val="002060"/>
              </a:solidFill>
              <a:cs typeface="Calibri" panose="020F0502020204030204" pitchFamily="34" charset="0"/>
            </a:endParaRPr>
          </a:p>
          <a:p>
            <a:pPr marL="0" lvl="1" indent="0" algn="just">
              <a:spcBef>
                <a:spcPts val="600"/>
              </a:spcBef>
              <a:spcAft>
                <a:spcPts val="600"/>
              </a:spcAft>
              <a:buNone/>
            </a:pPr>
            <a:endParaRPr lang="it-IT" b="1" dirty="0">
              <a:solidFill>
                <a:srgbClr val="002060"/>
              </a:solidFill>
              <a:cs typeface="Calibri" panose="020F0502020204030204" pitchFamily="34" charset="0"/>
            </a:endParaRPr>
          </a:p>
          <a:p>
            <a:pPr marL="0" lvl="1" indent="0" algn="just">
              <a:spcBef>
                <a:spcPts val="600"/>
              </a:spcBef>
              <a:spcAft>
                <a:spcPts val="600"/>
              </a:spcAft>
              <a:buNone/>
            </a:pPr>
            <a:endParaRPr lang="it-IT" b="1" dirty="0">
              <a:solidFill>
                <a:srgbClr val="002060"/>
              </a:solidFill>
              <a:cs typeface="Calibri" panose="020F0502020204030204" pitchFamily="34" charset="0"/>
            </a:endParaRPr>
          </a:p>
          <a:p>
            <a:pPr lvl="1" indent="-457200">
              <a:spcBef>
                <a:spcPts val="600"/>
              </a:spcBef>
              <a:spcAft>
                <a:spcPts val="600"/>
              </a:spcAft>
            </a:pPr>
            <a:endParaRPr lang="it-IT" sz="1600" b="1" dirty="0">
              <a:solidFill>
                <a:srgbClr val="002060"/>
              </a:solidFill>
              <a:latin typeface="+mj-lt"/>
              <a:cs typeface="Calibri" panose="020F0502020204030204" pitchFamily="34" charset="0"/>
            </a:endParaRPr>
          </a:p>
        </p:txBody>
      </p:sp>
      <p:pic>
        <p:nvPicPr>
          <p:cNvPr id="4" name="Immagine 3" descr="image001">
            <a:extLst>
              <a:ext uri="{FF2B5EF4-FFF2-40B4-BE49-F238E27FC236}">
                <a16:creationId xmlns:a16="http://schemas.microsoft.com/office/drawing/2014/main" id="{B104D622-19CA-47BB-B791-E01E83D390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8312" y="251795"/>
            <a:ext cx="2372139" cy="31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gnaposto numero diapositiva 4">
            <a:extLst>
              <a:ext uri="{FF2B5EF4-FFF2-40B4-BE49-F238E27FC236}">
                <a16:creationId xmlns:a16="http://schemas.microsoft.com/office/drawing/2014/main" id="{6BCC6468-6E8C-466F-92C1-F8BE704CEF3F}"/>
              </a:ext>
            </a:extLst>
          </p:cNvPr>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1435941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9155FFFD-2010-41C5-B415-D006D3068FC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14401" y="2517508"/>
            <a:ext cx="4538666" cy="4106958"/>
          </a:xfrm>
          <a:prstGeom prst="rect">
            <a:avLst/>
          </a:prstGeom>
        </p:spPr>
      </p:pic>
      <p:sp>
        <p:nvSpPr>
          <p:cNvPr id="2" name="Titolo 1"/>
          <p:cNvSpPr>
            <a:spLocks noGrp="1"/>
          </p:cNvSpPr>
          <p:nvPr>
            <p:ph type="title"/>
          </p:nvPr>
        </p:nvSpPr>
        <p:spPr>
          <a:xfrm>
            <a:off x="201167" y="238543"/>
            <a:ext cx="9910241" cy="728869"/>
          </a:xfrm>
        </p:spPr>
        <p:txBody>
          <a:bodyPr/>
          <a:lstStyle/>
          <a:p>
            <a:r>
              <a:rPr lang="it-IT" b="1" dirty="0"/>
              <a:t>La transilienza e la multidisciplinarietà</a:t>
            </a:r>
          </a:p>
        </p:txBody>
      </p:sp>
      <p:sp>
        <p:nvSpPr>
          <p:cNvPr id="3" name="Segnaposto contenuto 2"/>
          <p:cNvSpPr>
            <a:spLocks noGrp="1"/>
          </p:cNvSpPr>
          <p:nvPr>
            <p:ph idx="1"/>
          </p:nvPr>
        </p:nvSpPr>
        <p:spPr>
          <a:xfrm>
            <a:off x="410818" y="1057179"/>
            <a:ext cx="11211340" cy="5557032"/>
          </a:xfrm>
        </p:spPr>
        <p:txBody>
          <a:bodyPr>
            <a:noAutofit/>
          </a:bodyPr>
          <a:lstStyle/>
          <a:p>
            <a:pPr marL="342900" lvl="1" indent="-342900" algn="just">
              <a:spcBef>
                <a:spcPts val="600"/>
              </a:spcBef>
              <a:spcAft>
                <a:spcPts val="600"/>
              </a:spcAft>
            </a:pPr>
            <a:r>
              <a:rPr lang="it-IT" sz="1400" b="1" dirty="0">
                <a:solidFill>
                  <a:srgbClr val="002060"/>
                </a:solidFill>
                <a:cs typeface="Calibri" panose="020F0502020204030204" pitchFamily="34" charset="0"/>
              </a:rPr>
              <a:t>Leggerezza, rapidità, esattezza, visibilità, molteplicità e coerenza erano le qualità della letteratura care a Italo Calvino - «valori letterari da conservare nel prossimo millennio» - il quale, nelle sue «Lezioni americane», offriva spunti per orientarsi nelle trasformazioni che apparivano davanti ai suoi occhi... </a:t>
            </a:r>
            <a:r>
              <a:rPr lang="it-IT" sz="1400" b="1" dirty="0">
                <a:solidFill>
                  <a:srgbClr val="002060"/>
                </a:solidFill>
                <a:cs typeface="Calibri" panose="020F0502020204030204" pitchFamily="34" charset="0"/>
                <a:sym typeface="Wingdings" panose="05000000000000000000" pitchFamily="2" charset="2"/>
              </a:rPr>
              <a:t> </a:t>
            </a:r>
            <a:r>
              <a:rPr lang="it-IT" sz="1400" b="1" dirty="0">
                <a:solidFill>
                  <a:srgbClr val="002060"/>
                </a:solidFill>
                <a:cs typeface="Calibri" panose="020F0502020204030204" pitchFamily="34" charset="0"/>
              </a:rPr>
              <a:t>Per orientarsi nelle trasformazioni moderne che la pandemia non ha fatto altro che accelerare, occorre anche la </a:t>
            </a:r>
            <a:r>
              <a:rPr lang="it-IT" sz="1400" b="1" dirty="0">
                <a:solidFill>
                  <a:srgbClr val="C00000"/>
                </a:solidFill>
                <a:cs typeface="Calibri" panose="020F0502020204030204" pitchFamily="34" charset="0"/>
              </a:rPr>
              <a:t>transilienza</a:t>
            </a:r>
          </a:p>
          <a:p>
            <a:pPr marL="342900" lvl="1" indent="-342900" algn="just">
              <a:spcBef>
                <a:spcPts val="600"/>
              </a:spcBef>
              <a:spcAft>
                <a:spcPts val="600"/>
              </a:spcAft>
            </a:pPr>
            <a:endParaRPr lang="it-IT" sz="1600" b="1" dirty="0">
              <a:solidFill>
                <a:srgbClr val="C00000"/>
              </a:solidFill>
              <a:cs typeface="Calibri" panose="020F0502020204030204" pitchFamily="34" charset="0"/>
            </a:endParaRPr>
          </a:p>
          <a:p>
            <a:pPr marL="342900" lvl="1" indent="-342900" algn="just">
              <a:spcBef>
                <a:spcPts val="600"/>
              </a:spcBef>
              <a:spcAft>
                <a:spcPts val="600"/>
              </a:spcAft>
            </a:pPr>
            <a:r>
              <a:rPr lang="it-IT" sz="1400" b="1" dirty="0">
                <a:solidFill>
                  <a:srgbClr val="002060"/>
                </a:solidFill>
                <a:cs typeface="Calibri" panose="020F0502020204030204" pitchFamily="34" charset="0"/>
              </a:rPr>
              <a:t>Per innovare bisogna partire dal «testo nel contesto» e dal «pensiero laterale»</a:t>
            </a:r>
          </a:p>
          <a:p>
            <a:pPr marL="0" lvl="1" indent="0" algn="just">
              <a:spcBef>
                <a:spcPts val="600"/>
              </a:spcBef>
              <a:spcAft>
                <a:spcPts val="600"/>
              </a:spcAft>
              <a:buNone/>
            </a:pPr>
            <a:endParaRPr lang="it-IT" sz="1200" b="1" dirty="0">
              <a:solidFill>
                <a:srgbClr val="002060"/>
              </a:solidFill>
              <a:cs typeface="Calibri" panose="020F0502020204030204" pitchFamily="34" charset="0"/>
            </a:endParaRPr>
          </a:p>
          <a:p>
            <a:pPr marL="0" lvl="1" indent="0" algn="just">
              <a:spcBef>
                <a:spcPts val="600"/>
              </a:spcBef>
              <a:spcAft>
                <a:spcPts val="600"/>
              </a:spcAft>
              <a:buNone/>
            </a:pPr>
            <a:endParaRPr lang="it-IT" b="1" dirty="0">
              <a:solidFill>
                <a:srgbClr val="002060"/>
              </a:solidFill>
              <a:cs typeface="Calibri" panose="020F0502020204030204" pitchFamily="34" charset="0"/>
            </a:endParaRPr>
          </a:p>
          <a:p>
            <a:pPr marL="0" lvl="1" indent="0" algn="just">
              <a:spcBef>
                <a:spcPts val="600"/>
              </a:spcBef>
              <a:spcAft>
                <a:spcPts val="600"/>
              </a:spcAft>
              <a:buNone/>
            </a:pPr>
            <a:endParaRPr lang="it-IT" b="1" dirty="0">
              <a:solidFill>
                <a:srgbClr val="002060"/>
              </a:solidFill>
              <a:cs typeface="Calibri" panose="020F0502020204030204" pitchFamily="34" charset="0"/>
            </a:endParaRPr>
          </a:p>
          <a:p>
            <a:pPr lvl="1" indent="-457200">
              <a:spcBef>
                <a:spcPts val="600"/>
              </a:spcBef>
              <a:spcAft>
                <a:spcPts val="600"/>
              </a:spcAft>
            </a:pPr>
            <a:endParaRPr lang="it-IT" sz="1600" b="1" dirty="0">
              <a:solidFill>
                <a:srgbClr val="002060"/>
              </a:solidFill>
              <a:latin typeface="+mj-lt"/>
              <a:cs typeface="Calibri" panose="020F0502020204030204" pitchFamily="34" charset="0"/>
            </a:endParaRPr>
          </a:p>
        </p:txBody>
      </p:sp>
      <p:pic>
        <p:nvPicPr>
          <p:cNvPr id="4" name="Immagine 3" descr="image001">
            <a:extLst>
              <a:ext uri="{FF2B5EF4-FFF2-40B4-BE49-F238E27FC236}">
                <a16:creationId xmlns:a16="http://schemas.microsoft.com/office/drawing/2014/main" id="{B104D622-19CA-47BB-B791-E01E83D390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8312" y="251795"/>
            <a:ext cx="2372139" cy="31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gnaposto numero diapositiva 4">
            <a:extLst>
              <a:ext uri="{FF2B5EF4-FFF2-40B4-BE49-F238E27FC236}">
                <a16:creationId xmlns:a16="http://schemas.microsoft.com/office/drawing/2014/main" id="{6BCC6468-6E8C-466F-92C1-F8BE704CEF3F}"/>
              </a:ext>
            </a:extLst>
          </p:cNvPr>
          <p:cNvSpPr>
            <a:spLocks noGrp="1"/>
          </p:cNvSpPr>
          <p:nvPr>
            <p:ph type="sldNum" sz="quarter" idx="12"/>
          </p:nvPr>
        </p:nvSpPr>
        <p:spPr/>
        <p:txBody>
          <a:bodyPr/>
          <a:lstStyle/>
          <a:p>
            <a:fld id="{4FAB73BC-B049-4115-A692-8D63A059BFB8}" type="slidenum">
              <a:rPr lang="en-US" smtClean="0"/>
              <a:t>13</a:t>
            </a:fld>
            <a:endParaRPr lang="en-US" dirty="0"/>
          </a:p>
        </p:txBody>
      </p:sp>
      <p:graphicFrame>
        <p:nvGraphicFramePr>
          <p:cNvPr id="6" name="Tabella 6">
            <a:extLst>
              <a:ext uri="{FF2B5EF4-FFF2-40B4-BE49-F238E27FC236}">
                <a16:creationId xmlns:a16="http://schemas.microsoft.com/office/drawing/2014/main" id="{DE780F9D-2665-4B16-AE49-9BE3F20ABB48}"/>
              </a:ext>
            </a:extLst>
          </p:cNvPr>
          <p:cNvGraphicFramePr>
            <a:graphicFrameLocks noGrp="1"/>
          </p:cNvGraphicFramePr>
          <p:nvPr>
            <p:extLst>
              <p:ext uri="{D42A27DB-BD31-4B8C-83A1-F6EECF244321}">
                <p14:modId xmlns:p14="http://schemas.microsoft.com/office/powerpoint/2010/main" val="431627516"/>
              </p:ext>
            </p:extLst>
          </p:nvPr>
        </p:nvGraphicFramePr>
        <p:xfrm>
          <a:off x="1881809" y="1796131"/>
          <a:ext cx="9740349" cy="518160"/>
        </p:xfrm>
        <a:graphic>
          <a:graphicData uri="http://schemas.openxmlformats.org/drawingml/2006/table">
            <a:tbl>
              <a:tblPr firstRow="1" bandRow="1">
                <a:tableStyleId>{5C22544A-7EE6-4342-B048-85BDC9FD1C3A}</a:tableStyleId>
              </a:tblPr>
              <a:tblGrid>
                <a:gridCol w="9740349">
                  <a:extLst>
                    <a:ext uri="{9D8B030D-6E8A-4147-A177-3AD203B41FA5}">
                      <a16:colId xmlns:a16="http://schemas.microsoft.com/office/drawing/2014/main" val="1956894693"/>
                    </a:ext>
                  </a:extLst>
                </a:gridCol>
              </a:tblGrid>
              <a:tr h="370840">
                <a:tc>
                  <a:txBody>
                    <a:bodyPr/>
                    <a:lstStyle/>
                    <a:p>
                      <a:r>
                        <a:rPr lang="it-IT" sz="1400" b="1" kern="1200" dirty="0">
                          <a:solidFill>
                            <a:schemeClr val="lt1"/>
                          </a:solidFill>
                          <a:effectLst/>
                          <a:latin typeface="+mn-lt"/>
                          <a:ea typeface="+mn-ea"/>
                          <a:cs typeface="+mn-cs"/>
                        </a:rPr>
                        <a:t>La transilienza, un mix tra </a:t>
                      </a:r>
                      <a:r>
                        <a:rPr lang="it-IT" sz="1400" b="1" i="1" kern="1200" dirty="0">
                          <a:solidFill>
                            <a:schemeClr val="lt1"/>
                          </a:solidFill>
                          <a:effectLst/>
                          <a:latin typeface="+mn-lt"/>
                          <a:ea typeface="+mn-ea"/>
                          <a:cs typeface="+mn-cs"/>
                        </a:rPr>
                        <a:t>transumanza</a:t>
                      </a:r>
                      <a:r>
                        <a:rPr lang="it-IT" sz="1400" b="1" kern="1200" dirty="0">
                          <a:solidFill>
                            <a:schemeClr val="lt1"/>
                          </a:solidFill>
                          <a:effectLst/>
                          <a:latin typeface="+mn-lt"/>
                          <a:ea typeface="+mn-ea"/>
                          <a:cs typeface="+mn-cs"/>
                        </a:rPr>
                        <a:t> e </a:t>
                      </a:r>
                      <a:r>
                        <a:rPr lang="it-IT" sz="1400" b="1" i="1" kern="1200" dirty="0">
                          <a:solidFill>
                            <a:schemeClr val="lt1"/>
                          </a:solidFill>
                          <a:effectLst/>
                          <a:latin typeface="+mn-lt"/>
                          <a:ea typeface="+mn-ea"/>
                          <a:cs typeface="+mn-cs"/>
                        </a:rPr>
                        <a:t>resilienza</a:t>
                      </a:r>
                      <a:r>
                        <a:rPr lang="it-IT" sz="1400" b="1" kern="1200" dirty="0">
                          <a:solidFill>
                            <a:schemeClr val="lt1"/>
                          </a:solidFill>
                          <a:effectLst/>
                          <a:latin typeface="+mn-lt"/>
                          <a:ea typeface="+mn-ea"/>
                          <a:cs typeface="+mn-cs"/>
                        </a:rPr>
                        <a:t> – termine mutuato dallo scrittore di fantascienza Arthur Clarke –, è la </a:t>
                      </a:r>
                      <a:r>
                        <a:rPr lang="it-IT" sz="1400" b="0" kern="1200" dirty="0">
                          <a:solidFill>
                            <a:schemeClr val="lt1"/>
                          </a:solidFill>
                          <a:effectLst/>
                          <a:latin typeface="+mn-lt"/>
                          <a:ea typeface="+mn-ea"/>
                          <a:cs typeface="+mn-cs"/>
                        </a:rPr>
                        <a:t>possibilità di spendere al meglio le proprie competenze</a:t>
                      </a:r>
                      <a:endParaRPr lang="it-IT" sz="1400" dirty="0"/>
                    </a:p>
                  </a:txBody>
                  <a:tcPr/>
                </a:tc>
                <a:extLst>
                  <a:ext uri="{0D108BD9-81ED-4DB2-BD59-A6C34878D82A}">
                    <a16:rowId xmlns:a16="http://schemas.microsoft.com/office/drawing/2014/main" val="2401717895"/>
                  </a:ext>
                </a:extLst>
              </a:tr>
            </a:tbl>
          </a:graphicData>
        </a:graphic>
      </p:graphicFrame>
      <p:pic>
        <p:nvPicPr>
          <p:cNvPr id="9" name="Immagine 8">
            <a:extLst>
              <a:ext uri="{FF2B5EF4-FFF2-40B4-BE49-F238E27FC236}">
                <a16:creationId xmlns:a16="http://schemas.microsoft.com/office/drawing/2014/main" id="{C14F038D-3CED-44C6-B003-38C7892587E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924464" y="2517508"/>
            <a:ext cx="3998072" cy="3888882"/>
          </a:xfrm>
          <a:prstGeom prst="rect">
            <a:avLst/>
          </a:prstGeom>
        </p:spPr>
      </p:pic>
    </p:spTree>
    <p:extLst>
      <p:ext uri="{BB962C8B-B14F-4D97-AF65-F5344CB8AC3E}">
        <p14:creationId xmlns:p14="http://schemas.microsoft.com/office/powerpoint/2010/main" val="2284043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1167" y="238543"/>
            <a:ext cx="9910241" cy="728869"/>
          </a:xfrm>
        </p:spPr>
        <p:txBody>
          <a:bodyPr>
            <a:normAutofit/>
          </a:bodyPr>
          <a:lstStyle/>
          <a:p>
            <a:r>
              <a:rPr lang="it-IT" b="1" dirty="0"/>
              <a:t>Il pensiero laterale</a:t>
            </a:r>
          </a:p>
        </p:txBody>
      </p:sp>
      <p:sp>
        <p:nvSpPr>
          <p:cNvPr id="3" name="Segnaposto contenuto 2"/>
          <p:cNvSpPr>
            <a:spLocks noGrp="1"/>
          </p:cNvSpPr>
          <p:nvPr>
            <p:ph idx="1"/>
          </p:nvPr>
        </p:nvSpPr>
        <p:spPr>
          <a:xfrm>
            <a:off x="410818" y="1057179"/>
            <a:ext cx="11211340" cy="5557032"/>
          </a:xfrm>
        </p:spPr>
        <p:txBody>
          <a:bodyPr>
            <a:noAutofit/>
          </a:bodyPr>
          <a:lstStyle/>
          <a:p>
            <a:pPr marL="342900" lvl="1" indent="-342900" algn="just">
              <a:spcBef>
                <a:spcPts val="600"/>
              </a:spcBef>
              <a:spcAft>
                <a:spcPts val="600"/>
              </a:spcAft>
            </a:pPr>
            <a:endParaRPr lang="it-IT" sz="1600" b="1" dirty="0">
              <a:solidFill>
                <a:srgbClr val="C00000"/>
              </a:solidFill>
              <a:cs typeface="Calibri" panose="020F0502020204030204" pitchFamily="34" charset="0"/>
            </a:endParaRPr>
          </a:p>
          <a:p>
            <a:pPr marL="0" lvl="1" indent="0" algn="just">
              <a:spcBef>
                <a:spcPts val="600"/>
              </a:spcBef>
              <a:spcAft>
                <a:spcPts val="600"/>
              </a:spcAft>
              <a:buNone/>
            </a:pPr>
            <a:endParaRPr lang="it-IT" sz="1200" b="1" dirty="0">
              <a:solidFill>
                <a:srgbClr val="002060"/>
              </a:solidFill>
              <a:cs typeface="Calibri" panose="020F0502020204030204" pitchFamily="34" charset="0"/>
            </a:endParaRPr>
          </a:p>
          <a:p>
            <a:pPr marL="0" lvl="1" indent="0" algn="just">
              <a:spcBef>
                <a:spcPts val="600"/>
              </a:spcBef>
              <a:spcAft>
                <a:spcPts val="600"/>
              </a:spcAft>
              <a:buNone/>
            </a:pPr>
            <a:endParaRPr lang="it-IT" b="1" dirty="0">
              <a:solidFill>
                <a:srgbClr val="002060"/>
              </a:solidFill>
              <a:cs typeface="Calibri" panose="020F0502020204030204" pitchFamily="34" charset="0"/>
            </a:endParaRPr>
          </a:p>
          <a:p>
            <a:pPr marL="0" lvl="1" indent="0" algn="just">
              <a:spcBef>
                <a:spcPts val="600"/>
              </a:spcBef>
              <a:spcAft>
                <a:spcPts val="600"/>
              </a:spcAft>
              <a:buNone/>
            </a:pPr>
            <a:endParaRPr lang="it-IT" b="1" dirty="0">
              <a:solidFill>
                <a:srgbClr val="002060"/>
              </a:solidFill>
              <a:cs typeface="Calibri" panose="020F0502020204030204" pitchFamily="34" charset="0"/>
            </a:endParaRPr>
          </a:p>
          <a:p>
            <a:pPr lvl="1" indent="-457200">
              <a:spcBef>
                <a:spcPts val="600"/>
              </a:spcBef>
              <a:spcAft>
                <a:spcPts val="600"/>
              </a:spcAft>
            </a:pPr>
            <a:endParaRPr lang="it-IT" sz="1600" b="1" dirty="0">
              <a:solidFill>
                <a:srgbClr val="002060"/>
              </a:solidFill>
              <a:latin typeface="+mj-lt"/>
              <a:cs typeface="Calibri" panose="020F0502020204030204" pitchFamily="34" charset="0"/>
            </a:endParaRPr>
          </a:p>
        </p:txBody>
      </p:sp>
      <p:pic>
        <p:nvPicPr>
          <p:cNvPr id="4" name="Immagine 3" descr="image001">
            <a:extLst>
              <a:ext uri="{FF2B5EF4-FFF2-40B4-BE49-F238E27FC236}">
                <a16:creationId xmlns:a16="http://schemas.microsoft.com/office/drawing/2014/main" id="{B104D622-19CA-47BB-B791-E01E83D390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8312" y="251795"/>
            <a:ext cx="2372139" cy="31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gnaposto numero diapositiva 4">
            <a:extLst>
              <a:ext uri="{FF2B5EF4-FFF2-40B4-BE49-F238E27FC236}">
                <a16:creationId xmlns:a16="http://schemas.microsoft.com/office/drawing/2014/main" id="{6BCC6468-6E8C-466F-92C1-F8BE704CEF3F}"/>
              </a:ext>
            </a:extLst>
          </p:cNvPr>
          <p:cNvSpPr>
            <a:spLocks noGrp="1"/>
          </p:cNvSpPr>
          <p:nvPr>
            <p:ph type="sldNum" sz="quarter" idx="12"/>
          </p:nvPr>
        </p:nvSpPr>
        <p:spPr/>
        <p:txBody>
          <a:bodyPr/>
          <a:lstStyle/>
          <a:p>
            <a:fld id="{4FAB73BC-B049-4115-A692-8D63A059BFB8}" type="slidenum">
              <a:rPr lang="en-US" smtClean="0"/>
              <a:t>14</a:t>
            </a:fld>
            <a:endParaRPr lang="en-US" dirty="0"/>
          </a:p>
        </p:txBody>
      </p:sp>
      <p:graphicFrame>
        <p:nvGraphicFramePr>
          <p:cNvPr id="6" name="Tabella 6">
            <a:extLst>
              <a:ext uri="{FF2B5EF4-FFF2-40B4-BE49-F238E27FC236}">
                <a16:creationId xmlns:a16="http://schemas.microsoft.com/office/drawing/2014/main" id="{DE780F9D-2665-4B16-AE49-9BE3F20ABB48}"/>
              </a:ext>
            </a:extLst>
          </p:cNvPr>
          <p:cNvGraphicFramePr>
            <a:graphicFrameLocks noGrp="1"/>
          </p:cNvGraphicFramePr>
          <p:nvPr>
            <p:extLst>
              <p:ext uri="{D42A27DB-BD31-4B8C-83A1-F6EECF244321}">
                <p14:modId xmlns:p14="http://schemas.microsoft.com/office/powerpoint/2010/main" val="2975183651"/>
              </p:ext>
            </p:extLst>
          </p:nvPr>
        </p:nvGraphicFramePr>
        <p:xfrm>
          <a:off x="569842" y="967412"/>
          <a:ext cx="11052316" cy="4785360"/>
        </p:xfrm>
        <a:graphic>
          <a:graphicData uri="http://schemas.openxmlformats.org/drawingml/2006/table">
            <a:tbl>
              <a:tblPr firstRow="1" bandRow="1">
                <a:tableStyleId>{5C22544A-7EE6-4342-B048-85BDC9FD1C3A}</a:tableStyleId>
              </a:tblPr>
              <a:tblGrid>
                <a:gridCol w="11052316">
                  <a:extLst>
                    <a:ext uri="{9D8B030D-6E8A-4147-A177-3AD203B41FA5}">
                      <a16:colId xmlns:a16="http://schemas.microsoft.com/office/drawing/2014/main" val="1956894693"/>
                    </a:ext>
                  </a:extLst>
                </a:gridCol>
              </a:tblGrid>
              <a:tr h="1346879">
                <a:tc>
                  <a:txBody>
                    <a:bodyPr/>
                    <a:lstStyle/>
                    <a:p>
                      <a:pPr algn="ctr"/>
                      <a:r>
                        <a:rPr lang="it-IT" sz="1400" b="1" kern="1200" dirty="0">
                          <a:solidFill>
                            <a:srgbClr val="0070C0"/>
                          </a:solidFill>
                          <a:effectLst/>
                          <a:latin typeface="+mn-lt"/>
                          <a:ea typeface="+mn-ea"/>
                          <a:cs typeface="+mn-cs"/>
                        </a:rPr>
                        <a:t>La complessità del modo, il pensiero originale e la differenza fra obiettivo e scopo</a:t>
                      </a:r>
                    </a:p>
                    <a:p>
                      <a:pPr algn="just"/>
                      <a:endParaRPr lang="it-IT" sz="1400" b="1" i="1" kern="1200" dirty="0">
                        <a:solidFill>
                          <a:srgbClr val="0070C0"/>
                        </a:solidFill>
                        <a:effectLst/>
                        <a:latin typeface="+mn-lt"/>
                        <a:ea typeface="+mn-ea"/>
                        <a:cs typeface="+mn-cs"/>
                      </a:endParaRPr>
                    </a:p>
                    <a:p>
                      <a:pPr algn="just"/>
                      <a:endParaRPr lang="it-IT" sz="1400" b="1" i="1" kern="1200" dirty="0">
                        <a:solidFill>
                          <a:srgbClr val="0070C0"/>
                        </a:solidFill>
                        <a:effectLst/>
                        <a:latin typeface="+mn-lt"/>
                        <a:ea typeface="+mn-ea"/>
                        <a:cs typeface="+mn-cs"/>
                      </a:endParaRPr>
                    </a:p>
                    <a:p>
                      <a:pPr algn="just"/>
                      <a:r>
                        <a:rPr lang="it-IT" sz="1400" b="1" i="1" kern="1200" dirty="0">
                          <a:solidFill>
                            <a:srgbClr val="0070C0"/>
                          </a:solidFill>
                          <a:effectLst/>
                          <a:latin typeface="+mn-lt"/>
                          <a:ea typeface="+mn-ea"/>
                          <a:cs typeface="+mn-cs"/>
                        </a:rPr>
                        <a:t>“Noi andiamo verso un mondo che è enormemente più </a:t>
                      </a:r>
                      <a:r>
                        <a:rPr lang="it-IT" sz="1400" b="1" i="1" kern="1200" dirty="0">
                          <a:solidFill>
                            <a:srgbClr val="C00000"/>
                          </a:solidFill>
                          <a:effectLst/>
                          <a:latin typeface="+mn-lt"/>
                          <a:ea typeface="+mn-ea"/>
                          <a:cs typeface="+mn-cs"/>
                        </a:rPr>
                        <a:t>complesso</a:t>
                      </a:r>
                      <a:r>
                        <a:rPr lang="it-IT" sz="1400" b="1" i="1" kern="1200" dirty="0">
                          <a:solidFill>
                            <a:srgbClr val="0070C0"/>
                          </a:solidFill>
                          <a:effectLst/>
                          <a:latin typeface="+mn-lt"/>
                          <a:ea typeface="+mn-ea"/>
                          <a:cs typeface="+mn-cs"/>
                        </a:rPr>
                        <a:t>, per tutta una serie di ragioni che molto spesso abbiamo creato noi, con la nostra insipienza.</a:t>
                      </a:r>
                      <a:endParaRPr lang="it-IT" sz="1400" b="1" u="none" kern="1200" dirty="0">
                        <a:solidFill>
                          <a:srgbClr val="0070C0"/>
                        </a:solidFill>
                        <a:effectLst/>
                        <a:latin typeface="+mn-lt"/>
                        <a:ea typeface="+mn-ea"/>
                        <a:cs typeface="+mn-cs"/>
                      </a:endParaRPr>
                    </a:p>
                    <a:p>
                      <a:pPr algn="just"/>
                      <a:r>
                        <a:rPr lang="it-IT" sz="1400" b="1" i="1" u="none" kern="1200" dirty="0">
                          <a:solidFill>
                            <a:srgbClr val="0070C0"/>
                          </a:solidFill>
                          <a:effectLst/>
                          <a:latin typeface="+mn-lt"/>
                          <a:ea typeface="+mn-ea"/>
                          <a:cs typeface="+mn-cs"/>
                        </a:rPr>
                        <a:t>Il mondo complesso non può essere affrontato da strutture che sono semplicemente vincolate da processi e da procedure rigide, o da separazione di competenze, saperi, interessi, passioni, </a:t>
                      </a:r>
                      <a:r>
                        <a:rPr lang="it-IT" sz="1400" b="1" i="1" u="none" kern="1200" dirty="0" err="1">
                          <a:solidFill>
                            <a:srgbClr val="0070C0"/>
                          </a:solidFill>
                          <a:effectLst/>
                          <a:latin typeface="+mn-lt"/>
                          <a:ea typeface="+mn-ea"/>
                          <a:cs typeface="+mn-cs"/>
                        </a:rPr>
                        <a:t>etc</a:t>
                      </a:r>
                      <a:r>
                        <a:rPr lang="it-IT" sz="1400" b="1" i="1" u="none" kern="1200" dirty="0">
                          <a:solidFill>
                            <a:srgbClr val="0070C0"/>
                          </a:solidFill>
                          <a:effectLst/>
                          <a:latin typeface="+mn-lt"/>
                          <a:ea typeface="+mn-ea"/>
                          <a:cs typeface="+mn-cs"/>
                        </a:rPr>
                        <a:t>…</a:t>
                      </a:r>
                      <a:endParaRPr lang="it-IT" sz="1400" b="1" u="none" kern="1200" dirty="0">
                        <a:solidFill>
                          <a:srgbClr val="0070C0"/>
                        </a:solidFill>
                        <a:effectLst/>
                        <a:latin typeface="+mn-lt"/>
                        <a:ea typeface="+mn-ea"/>
                        <a:cs typeface="+mn-cs"/>
                      </a:endParaRPr>
                    </a:p>
                    <a:p>
                      <a:pPr algn="just"/>
                      <a:r>
                        <a:rPr lang="it-IT" sz="1400" b="1" i="1" kern="1200" dirty="0">
                          <a:solidFill>
                            <a:srgbClr val="0070C0"/>
                          </a:solidFill>
                          <a:effectLst/>
                          <a:latin typeface="+mn-lt"/>
                          <a:ea typeface="+mn-ea"/>
                          <a:cs typeface="+mn-cs"/>
                        </a:rPr>
                        <a:t>Questa cosa qui è evidente: cioè il fatto che noi non abbiamo affrontato, non abbiamo saputo affrontare e non riusciamo ancora ad affrontare un contesto così complesso dipende dal fatto che </a:t>
                      </a:r>
                      <a:r>
                        <a:rPr lang="it-IT" sz="1400" b="1" i="1" kern="1200" dirty="0">
                          <a:solidFill>
                            <a:srgbClr val="C00000"/>
                          </a:solidFill>
                          <a:effectLst/>
                          <a:latin typeface="+mn-lt"/>
                          <a:ea typeface="+mn-ea"/>
                          <a:cs typeface="+mn-cs"/>
                        </a:rPr>
                        <a:t>le nostre organizzazioni sono strutturate in maniera che ripetono ancora modelli e culture, e fronteggiano ambienti di una stabilità che non c’è più</a:t>
                      </a:r>
                      <a:r>
                        <a:rPr lang="it-IT" sz="1400" b="1" i="1" kern="1200" dirty="0">
                          <a:solidFill>
                            <a:srgbClr val="0070C0"/>
                          </a:solidFill>
                          <a:effectLst/>
                          <a:latin typeface="+mn-lt"/>
                          <a:ea typeface="+mn-ea"/>
                          <a:cs typeface="+mn-cs"/>
                        </a:rPr>
                        <a:t>.</a:t>
                      </a:r>
                      <a:endParaRPr lang="it-IT" sz="1400" b="1" kern="1200" dirty="0">
                        <a:solidFill>
                          <a:srgbClr val="0070C0"/>
                        </a:solidFill>
                        <a:effectLst/>
                        <a:latin typeface="+mn-lt"/>
                        <a:ea typeface="+mn-ea"/>
                        <a:cs typeface="+mn-cs"/>
                      </a:endParaRPr>
                    </a:p>
                    <a:p>
                      <a:pPr algn="just"/>
                      <a:r>
                        <a:rPr lang="it-IT" sz="1400" b="1" i="1" kern="1200" dirty="0">
                          <a:solidFill>
                            <a:srgbClr val="0070C0"/>
                          </a:solidFill>
                          <a:effectLst/>
                          <a:latin typeface="+mn-lt"/>
                          <a:ea typeface="+mn-ea"/>
                          <a:cs typeface="+mn-cs"/>
                        </a:rPr>
                        <a:t>Sono nate a inizio ‘900, e ce le siamo portate aventi così perché tutto sommato funzionavano.</a:t>
                      </a:r>
                      <a:endParaRPr lang="it-IT" sz="1400" b="1" kern="1200" dirty="0">
                        <a:solidFill>
                          <a:srgbClr val="0070C0"/>
                        </a:solidFill>
                        <a:effectLst/>
                        <a:latin typeface="+mn-lt"/>
                        <a:ea typeface="+mn-ea"/>
                        <a:cs typeface="+mn-cs"/>
                      </a:endParaRPr>
                    </a:p>
                    <a:p>
                      <a:pPr algn="just"/>
                      <a:r>
                        <a:rPr lang="it-IT" sz="1400" b="1" i="1" kern="1200" dirty="0">
                          <a:solidFill>
                            <a:srgbClr val="0070C0"/>
                          </a:solidFill>
                          <a:effectLst/>
                          <a:latin typeface="+mn-lt"/>
                          <a:ea typeface="+mn-ea"/>
                          <a:cs typeface="+mn-cs"/>
                        </a:rPr>
                        <a:t>Il funzionare è diventato il mito – come dire – della cultura predominante delle nostre strutture.</a:t>
                      </a:r>
                      <a:endParaRPr lang="it-IT" sz="1400" b="1" kern="1200" dirty="0">
                        <a:solidFill>
                          <a:srgbClr val="0070C0"/>
                        </a:solidFill>
                        <a:effectLst/>
                        <a:latin typeface="+mn-lt"/>
                        <a:ea typeface="+mn-ea"/>
                        <a:cs typeface="+mn-cs"/>
                      </a:endParaRPr>
                    </a:p>
                    <a:p>
                      <a:pPr algn="just"/>
                      <a:r>
                        <a:rPr lang="it-IT" sz="1400" b="1" i="1" kern="1200" dirty="0">
                          <a:solidFill>
                            <a:srgbClr val="C00000"/>
                          </a:solidFill>
                          <a:effectLst/>
                          <a:latin typeface="+mn-lt"/>
                          <a:ea typeface="+mn-ea"/>
                          <a:cs typeface="+mn-cs"/>
                        </a:rPr>
                        <a:t>Il funzionare significava lavorare – semplicemente – per obiettivi.</a:t>
                      </a:r>
                      <a:endParaRPr lang="it-IT" sz="1400" b="1" kern="1200" dirty="0">
                        <a:solidFill>
                          <a:srgbClr val="C00000"/>
                        </a:solidFill>
                        <a:effectLst/>
                        <a:latin typeface="+mn-lt"/>
                        <a:ea typeface="+mn-ea"/>
                        <a:cs typeface="+mn-cs"/>
                      </a:endParaRPr>
                    </a:p>
                    <a:p>
                      <a:pPr algn="just"/>
                      <a:r>
                        <a:rPr lang="it-IT" sz="1400" b="1" i="1" kern="1200" dirty="0">
                          <a:solidFill>
                            <a:srgbClr val="0070C0"/>
                          </a:solidFill>
                          <a:effectLst/>
                          <a:latin typeface="+mn-lt"/>
                          <a:ea typeface="+mn-ea"/>
                          <a:cs typeface="+mn-cs"/>
                        </a:rPr>
                        <a:t>Il pensiero era </a:t>
                      </a:r>
                      <a:r>
                        <a:rPr lang="it-IT" sz="1400" b="1" i="1" u="none" kern="1200" dirty="0">
                          <a:solidFill>
                            <a:srgbClr val="0070C0"/>
                          </a:solidFill>
                          <a:effectLst/>
                          <a:latin typeface="+mn-lt"/>
                          <a:ea typeface="+mn-ea"/>
                          <a:cs typeface="+mn-cs"/>
                        </a:rPr>
                        <a:t>un «</a:t>
                      </a:r>
                      <a:r>
                        <a:rPr lang="it-IT" sz="1400" b="1" i="1" u="sng" kern="1200" dirty="0">
                          <a:solidFill>
                            <a:srgbClr val="C00000"/>
                          </a:solidFill>
                          <a:effectLst/>
                          <a:latin typeface="+mn-lt"/>
                          <a:ea typeface="+mn-ea"/>
                          <a:cs typeface="+mn-cs"/>
                        </a:rPr>
                        <a:t>pensiero per fare</a:t>
                      </a:r>
                      <a:r>
                        <a:rPr lang="it-IT" sz="1400" b="1" i="1" u="none" kern="1200" dirty="0">
                          <a:solidFill>
                            <a:srgbClr val="0070C0"/>
                          </a:solidFill>
                          <a:effectLst/>
                          <a:latin typeface="+mn-lt"/>
                          <a:ea typeface="+mn-ea"/>
                          <a:cs typeface="+mn-cs"/>
                        </a:rPr>
                        <a:t>»: </a:t>
                      </a:r>
                      <a:r>
                        <a:rPr lang="it-IT" sz="1400" b="1" i="1" kern="1200" dirty="0">
                          <a:solidFill>
                            <a:srgbClr val="0070C0"/>
                          </a:solidFill>
                          <a:effectLst/>
                          <a:latin typeface="+mn-lt"/>
                          <a:ea typeface="+mn-ea"/>
                          <a:cs typeface="+mn-cs"/>
                        </a:rPr>
                        <a:t>siamo diventati a fare molto più bravi di quanto non fossimo prima, e (ma) abbiamo cominciato a risparmiare sul tempo, perché il tempo era denaro, una risorsa critica.</a:t>
                      </a:r>
                      <a:endParaRPr lang="it-IT" sz="1400" b="1" kern="1200" dirty="0">
                        <a:solidFill>
                          <a:srgbClr val="0070C0"/>
                        </a:solidFill>
                        <a:effectLst/>
                        <a:latin typeface="+mn-lt"/>
                        <a:ea typeface="+mn-ea"/>
                        <a:cs typeface="+mn-cs"/>
                      </a:endParaRPr>
                    </a:p>
                    <a:p>
                      <a:pPr algn="just"/>
                      <a:r>
                        <a:rPr lang="it-IT" sz="1400" b="1" i="1" kern="1200" dirty="0">
                          <a:solidFill>
                            <a:srgbClr val="0070C0"/>
                          </a:solidFill>
                          <a:effectLst/>
                          <a:latin typeface="+mn-lt"/>
                          <a:ea typeface="+mn-ea"/>
                          <a:cs typeface="+mn-cs"/>
                        </a:rPr>
                        <a:t>Il </a:t>
                      </a:r>
                      <a:r>
                        <a:rPr lang="it-IT" sz="1400" b="1" i="1" u="sng" kern="1200" dirty="0">
                          <a:solidFill>
                            <a:srgbClr val="C00000"/>
                          </a:solidFill>
                          <a:effectLst/>
                          <a:latin typeface="+mn-lt"/>
                          <a:ea typeface="+mn-ea"/>
                          <a:cs typeface="+mn-cs"/>
                        </a:rPr>
                        <a:t>pensiero originale </a:t>
                      </a:r>
                      <a:r>
                        <a:rPr lang="it-IT" sz="1400" b="1" i="1" kern="1200" dirty="0">
                          <a:solidFill>
                            <a:srgbClr val="0070C0"/>
                          </a:solidFill>
                          <a:effectLst/>
                          <a:latin typeface="+mn-lt"/>
                          <a:ea typeface="+mn-ea"/>
                          <a:cs typeface="+mn-cs"/>
                        </a:rPr>
                        <a:t>era un pensiero molto più lento, un pensiero pensante, critico, che aveva bisogno di tempo. </a:t>
                      </a:r>
                      <a:endParaRPr lang="it-IT" sz="1400" b="1" kern="1200" dirty="0">
                        <a:solidFill>
                          <a:srgbClr val="0070C0"/>
                        </a:solidFill>
                        <a:effectLst/>
                        <a:latin typeface="+mn-lt"/>
                        <a:ea typeface="+mn-ea"/>
                        <a:cs typeface="+mn-cs"/>
                      </a:endParaRPr>
                    </a:p>
                    <a:p>
                      <a:pPr algn="just"/>
                      <a:r>
                        <a:rPr lang="it-IT" sz="1400" b="1" i="1" kern="1200" dirty="0">
                          <a:solidFill>
                            <a:srgbClr val="0070C0"/>
                          </a:solidFill>
                          <a:effectLst/>
                          <a:latin typeface="+mn-lt"/>
                          <a:ea typeface="+mn-ea"/>
                          <a:cs typeface="+mn-cs"/>
                        </a:rPr>
                        <a:t>Lo abbiamo lasciato: abbiamo pensato che funzionare potesse definire l’obiettivo, e che l’obiettivo fosse anche lo scopo.</a:t>
                      </a:r>
                      <a:endParaRPr lang="it-IT" sz="1400" b="1" kern="1200" dirty="0">
                        <a:solidFill>
                          <a:srgbClr val="0070C0"/>
                        </a:solidFill>
                        <a:effectLst/>
                        <a:latin typeface="+mn-lt"/>
                        <a:ea typeface="+mn-ea"/>
                        <a:cs typeface="+mn-cs"/>
                      </a:endParaRPr>
                    </a:p>
                    <a:p>
                      <a:pPr algn="just"/>
                      <a:r>
                        <a:rPr lang="it-IT" sz="1400" b="1" i="1" kern="1200" dirty="0">
                          <a:solidFill>
                            <a:srgbClr val="0070C0"/>
                          </a:solidFill>
                          <a:effectLst/>
                          <a:latin typeface="+mn-lt"/>
                          <a:ea typeface="+mn-ea"/>
                          <a:cs typeface="+mn-cs"/>
                        </a:rPr>
                        <a:t>Non è così!</a:t>
                      </a:r>
                      <a:endParaRPr lang="it-IT" sz="1400" b="1" kern="1200" dirty="0">
                        <a:solidFill>
                          <a:srgbClr val="0070C0"/>
                        </a:solidFill>
                        <a:effectLst/>
                        <a:latin typeface="+mn-lt"/>
                        <a:ea typeface="+mn-ea"/>
                        <a:cs typeface="+mn-cs"/>
                      </a:endParaRPr>
                    </a:p>
                    <a:p>
                      <a:pPr algn="just"/>
                      <a:r>
                        <a:rPr lang="it-IT" sz="1400" b="1" i="1" kern="1200" dirty="0">
                          <a:solidFill>
                            <a:srgbClr val="0070C0"/>
                          </a:solidFill>
                          <a:effectLst/>
                          <a:latin typeface="+mn-lt"/>
                          <a:ea typeface="+mn-ea"/>
                          <a:cs typeface="+mn-cs"/>
                        </a:rPr>
                        <a:t>L’obiettivo è qualcosa che noi perseguiamo per raggiungere un risultato; lo scopo è una cosa diversa.</a:t>
                      </a:r>
                      <a:endParaRPr lang="it-IT" sz="1400" b="1" kern="1200" dirty="0">
                        <a:solidFill>
                          <a:srgbClr val="0070C0"/>
                        </a:solidFill>
                        <a:effectLst/>
                        <a:latin typeface="+mn-lt"/>
                        <a:ea typeface="+mn-ea"/>
                        <a:cs typeface="+mn-cs"/>
                      </a:endParaRPr>
                    </a:p>
                    <a:p>
                      <a:pPr algn="just"/>
                      <a:r>
                        <a:rPr lang="it-IT" sz="1400" b="1" i="1" kern="1200" dirty="0">
                          <a:solidFill>
                            <a:srgbClr val="0070C0"/>
                          </a:solidFill>
                          <a:effectLst/>
                          <a:latin typeface="+mn-lt"/>
                          <a:ea typeface="+mn-ea"/>
                          <a:cs typeface="+mn-cs"/>
                        </a:rPr>
                        <a:t>È il capire perché facciamo quelle cose, perché perseguiamo quell’obiettivo, perché vogliamo raggiungere quello scopo è una cosa molto diversa.</a:t>
                      </a:r>
                      <a:endParaRPr lang="it-IT" sz="1400" b="1" kern="1200" dirty="0">
                        <a:solidFill>
                          <a:srgbClr val="0070C0"/>
                        </a:solidFill>
                        <a:effectLst/>
                        <a:latin typeface="+mn-lt"/>
                        <a:ea typeface="+mn-ea"/>
                        <a:cs typeface="+mn-cs"/>
                      </a:endParaRPr>
                    </a:p>
                    <a:p>
                      <a:pPr algn="just"/>
                      <a:r>
                        <a:rPr lang="it-IT" sz="1400" b="1" i="1" kern="1200" dirty="0">
                          <a:solidFill>
                            <a:srgbClr val="C00000"/>
                          </a:solidFill>
                          <a:effectLst/>
                          <a:latin typeface="+mn-lt"/>
                          <a:ea typeface="+mn-ea"/>
                          <a:cs typeface="+mn-cs"/>
                        </a:rPr>
                        <a:t>Abbiamo capito come fare molto meglio le cose, e a capire molto peggio il perché le facevamo</a:t>
                      </a:r>
                      <a:r>
                        <a:rPr lang="it-IT" sz="1400" b="1" i="1" kern="1200" dirty="0">
                          <a:solidFill>
                            <a:srgbClr val="0070C0"/>
                          </a:solidFill>
                          <a:effectLst/>
                          <a:latin typeface="+mn-lt"/>
                          <a:ea typeface="+mn-ea"/>
                          <a:cs typeface="+mn-cs"/>
                        </a:rPr>
                        <a:t>” (P. Celli)</a:t>
                      </a:r>
                    </a:p>
                    <a:p>
                      <a:pPr algn="just"/>
                      <a:endParaRPr lang="it-IT" sz="1400" dirty="0">
                        <a:solidFill>
                          <a:srgbClr val="0070C0"/>
                        </a:solidFill>
                      </a:endParaRPr>
                    </a:p>
                  </a:txBody>
                  <a:tcPr>
                    <a:solidFill>
                      <a:schemeClr val="accent6">
                        <a:lumMod val="40000"/>
                        <a:lumOff val="60000"/>
                        <a:alpha val="27000"/>
                      </a:schemeClr>
                    </a:solidFill>
                  </a:tcPr>
                </a:tc>
                <a:extLst>
                  <a:ext uri="{0D108BD9-81ED-4DB2-BD59-A6C34878D82A}">
                    <a16:rowId xmlns:a16="http://schemas.microsoft.com/office/drawing/2014/main" val="2401717895"/>
                  </a:ext>
                </a:extLst>
              </a:tr>
            </a:tbl>
          </a:graphicData>
        </a:graphic>
      </p:graphicFrame>
    </p:spTree>
    <p:extLst>
      <p:ext uri="{BB962C8B-B14F-4D97-AF65-F5344CB8AC3E}">
        <p14:creationId xmlns:p14="http://schemas.microsoft.com/office/powerpoint/2010/main" val="179927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1167" y="238543"/>
            <a:ext cx="9910241" cy="728869"/>
          </a:xfrm>
        </p:spPr>
        <p:txBody>
          <a:bodyPr>
            <a:normAutofit/>
          </a:bodyPr>
          <a:lstStyle/>
          <a:p>
            <a:r>
              <a:rPr lang="it-IT" b="1" dirty="0"/>
              <a:t>I castelli dell’avvenire</a:t>
            </a:r>
          </a:p>
        </p:txBody>
      </p:sp>
      <p:sp>
        <p:nvSpPr>
          <p:cNvPr id="3" name="Segnaposto contenuto 2"/>
          <p:cNvSpPr>
            <a:spLocks noGrp="1"/>
          </p:cNvSpPr>
          <p:nvPr>
            <p:ph idx="1"/>
          </p:nvPr>
        </p:nvSpPr>
        <p:spPr>
          <a:xfrm>
            <a:off x="410818" y="1057179"/>
            <a:ext cx="11211340" cy="5557032"/>
          </a:xfrm>
        </p:spPr>
        <p:txBody>
          <a:bodyPr>
            <a:noAutofit/>
          </a:bodyPr>
          <a:lstStyle/>
          <a:p>
            <a:pPr marL="342900" lvl="1" indent="-342900" algn="just">
              <a:spcBef>
                <a:spcPts val="600"/>
              </a:spcBef>
              <a:spcAft>
                <a:spcPts val="600"/>
              </a:spcAft>
            </a:pPr>
            <a:r>
              <a:rPr lang="it-IT" sz="1600" b="1" dirty="0">
                <a:solidFill>
                  <a:srgbClr val="C00000"/>
                </a:solidFill>
                <a:cs typeface="Calibri" panose="020F0502020204030204" pitchFamily="34" charset="0"/>
              </a:rPr>
              <a:t>«Le domande non sono mai indiscrete; Le risposte, talvolta, lo sono» (O. Wilde)</a:t>
            </a:r>
          </a:p>
          <a:p>
            <a:pPr marL="342900" lvl="1" indent="-342900" algn="just">
              <a:spcBef>
                <a:spcPts val="600"/>
              </a:spcBef>
              <a:spcAft>
                <a:spcPts val="600"/>
              </a:spcAft>
            </a:pPr>
            <a:r>
              <a:rPr lang="it-IT" sz="1600" b="1" dirty="0">
                <a:solidFill>
                  <a:srgbClr val="002060"/>
                </a:solidFill>
                <a:cs typeface="Calibri" panose="020F0502020204030204" pitchFamily="34" charset="0"/>
              </a:rPr>
              <a:t>Global </a:t>
            </a:r>
            <a:r>
              <a:rPr lang="it-IT" sz="1600" b="1" dirty="0" err="1">
                <a:solidFill>
                  <a:srgbClr val="002060"/>
                </a:solidFill>
                <a:cs typeface="Calibri" panose="020F0502020204030204" pitchFamily="34" charset="0"/>
              </a:rPr>
              <a:t>Competitiveness</a:t>
            </a:r>
            <a:r>
              <a:rPr lang="it-IT" sz="1600" b="1" dirty="0">
                <a:solidFill>
                  <a:srgbClr val="002060"/>
                </a:solidFill>
                <a:cs typeface="Calibri" panose="020F0502020204030204" pitchFamily="34" charset="0"/>
              </a:rPr>
              <a:t> Report:  S. Marchionne e le modalità per far ripartire il Paese </a:t>
            </a:r>
          </a:p>
          <a:p>
            <a:pPr marL="342900" lvl="1" indent="-342900" algn="just">
              <a:spcBef>
                <a:spcPts val="600"/>
              </a:spcBef>
              <a:spcAft>
                <a:spcPts val="600"/>
              </a:spcAft>
            </a:pPr>
            <a:endParaRPr lang="it-IT" sz="1600" b="1" dirty="0">
              <a:solidFill>
                <a:srgbClr val="002060"/>
              </a:solidFill>
              <a:cs typeface="Calibri" panose="020F0502020204030204" pitchFamily="34" charset="0"/>
            </a:endParaRPr>
          </a:p>
          <a:p>
            <a:pPr marL="342900" lvl="1" indent="-342900" algn="just">
              <a:spcBef>
                <a:spcPts val="600"/>
              </a:spcBef>
              <a:spcAft>
                <a:spcPts val="600"/>
              </a:spcAft>
            </a:pPr>
            <a:endParaRPr lang="it-IT" sz="1600" b="1" dirty="0">
              <a:solidFill>
                <a:srgbClr val="002060"/>
              </a:solidFill>
              <a:cs typeface="Calibri" panose="020F0502020204030204" pitchFamily="34" charset="0"/>
            </a:endParaRPr>
          </a:p>
          <a:p>
            <a:pPr marL="342900" lvl="1" indent="-342900" algn="just">
              <a:spcBef>
                <a:spcPts val="600"/>
              </a:spcBef>
              <a:spcAft>
                <a:spcPts val="600"/>
              </a:spcAft>
            </a:pPr>
            <a:endParaRPr lang="it-IT" sz="1600" b="1" dirty="0">
              <a:solidFill>
                <a:srgbClr val="002060"/>
              </a:solidFill>
              <a:cs typeface="Calibri" panose="020F0502020204030204" pitchFamily="34" charset="0"/>
            </a:endParaRPr>
          </a:p>
          <a:p>
            <a:pPr marL="342900" lvl="1" indent="-342900" algn="just">
              <a:spcBef>
                <a:spcPts val="600"/>
              </a:spcBef>
              <a:spcAft>
                <a:spcPts val="600"/>
              </a:spcAft>
            </a:pPr>
            <a:endParaRPr lang="it-IT" sz="1600" b="1" dirty="0">
              <a:solidFill>
                <a:srgbClr val="002060"/>
              </a:solidFill>
              <a:cs typeface="Calibri" panose="020F0502020204030204" pitchFamily="34" charset="0"/>
            </a:endParaRPr>
          </a:p>
          <a:p>
            <a:pPr marL="342900" lvl="1" indent="-342900" algn="just">
              <a:spcBef>
                <a:spcPts val="600"/>
              </a:spcBef>
              <a:spcAft>
                <a:spcPts val="600"/>
              </a:spcAft>
            </a:pPr>
            <a:endParaRPr lang="it-IT" sz="1600" b="1" dirty="0">
              <a:solidFill>
                <a:srgbClr val="002060"/>
              </a:solidFill>
              <a:cs typeface="Calibri" panose="020F0502020204030204" pitchFamily="34" charset="0"/>
            </a:endParaRPr>
          </a:p>
          <a:p>
            <a:pPr marL="342900" lvl="1" indent="-342900" algn="just">
              <a:spcBef>
                <a:spcPts val="600"/>
              </a:spcBef>
              <a:spcAft>
                <a:spcPts val="600"/>
              </a:spcAft>
            </a:pPr>
            <a:endParaRPr lang="it-IT" sz="1600" b="1" dirty="0">
              <a:solidFill>
                <a:srgbClr val="002060"/>
              </a:solidFill>
              <a:cs typeface="Calibri" panose="020F0502020204030204" pitchFamily="34" charset="0"/>
            </a:endParaRPr>
          </a:p>
          <a:p>
            <a:pPr marL="342900" lvl="1" indent="-342900" algn="just">
              <a:spcBef>
                <a:spcPts val="600"/>
              </a:spcBef>
              <a:spcAft>
                <a:spcPts val="600"/>
              </a:spcAft>
            </a:pPr>
            <a:endParaRPr lang="it-IT" sz="1600" b="1" dirty="0">
              <a:solidFill>
                <a:srgbClr val="002060"/>
              </a:solidFill>
              <a:cs typeface="Calibri" panose="020F0502020204030204" pitchFamily="34" charset="0"/>
            </a:endParaRPr>
          </a:p>
          <a:p>
            <a:pPr marL="342900" lvl="1" indent="-342900" algn="just">
              <a:spcBef>
                <a:spcPts val="600"/>
              </a:spcBef>
              <a:spcAft>
                <a:spcPts val="600"/>
              </a:spcAft>
            </a:pPr>
            <a:r>
              <a:rPr lang="it-IT" sz="1600" b="1" dirty="0">
                <a:solidFill>
                  <a:srgbClr val="002060"/>
                </a:solidFill>
                <a:cs typeface="Calibri" panose="020F0502020204030204" pitchFamily="34" charset="0"/>
              </a:rPr>
              <a:t>«la soluzione non è roba da marziani», ma è semplice (ovvio)</a:t>
            </a:r>
          </a:p>
          <a:p>
            <a:pPr marL="342900" lvl="1" indent="-342900" algn="just">
              <a:spcBef>
                <a:spcPts val="600"/>
              </a:spcBef>
              <a:spcAft>
                <a:spcPts val="600"/>
              </a:spcAft>
            </a:pPr>
            <a:r>
              <a:rPr lang="it-IT" sz="1600" b="1" dirty="0">
                <a:solidFill>
                  <a:srgbClr val="002060"/>
                </a:solidFill>
                <a:cs typeface="Calibri" panose="020F0502020204030204" pitchFamily="34" charset="0"/>
              </a:rPr>
              <a:t>Finale, con richiamo a Tolstoj, in un racconto nel quale lo scrittore</a:t>
            </a:r>
          </a:p>
          <a:p>
            <a:pPr marL="0" lvl="1" indent="0" algn="just">
              <a:spcBef>
                <a:spcPts val="600"/>
              </a:spcBef>
              <a:spcAft>
                <a:spcPts val="600"/>
              </a:spcAft>
              <a:buNone/>
            </a:pPr>
            <a:r>
              <a:rPr lang="it-IT" sz="1600" b="1" dirty="0">
                <a:solidFill>
                  <a:srgbClr val="002060"/>
                </a:solidFill>
                <a:cs typeface="Calibri" panose="020F0502020204030204" pitchFamily="34" charset="0"/>
              </a:rPr>
              <a:t>         russo afferma – a proposito della ricerca della verità e del senso della vita – che </a:t>
            </a:r>
            <a:r>
              <a:rPr lang="it-IT" sz="1600" b="1" dirty="0">
                <a:solidFill>
                  <a:srgbClr val="C00000"/>
                </a:solidFill>
                <a:cs typeface="Calibri" panose="020F0502020204030204" pitchFamily="34" charset="0"/>
              </a:rPr>
              <a:t>“come sempre suole accadere in un lungo </a:t>
            </a:r>
          </a:p>
          <a:p>
            <a:pPr marL="0" lvl="1" indent="0" algn="just">
              <a:spcBef>
                <a:spcPts val="600"/>
              </a:spcBef>
              <a:spcAft>
                <a:spcPts val="600"/>
              </a:spcAft>
              <a:buNone/>
            </a:pPr>
            <a:r>
              <a:rPr lang="it-IT" sz="1600" b="1" dirty="0">
                <a:solidFill>
                  <a:srgbClr val="C00000"/>
                </a:solidFill>
                <a:cs typeface="Calibri" panose="020F0502020204030204" pitchFamily="34" charset="0"/>
              </a:rPr>
              <a:t>        viaggio, alle prime due o tre stazioni l’immaginazione resta ferma nel luogo da dove sei partito, e poi d’un tratto, col primo </a:t>
            </a:r>
          </a:p>
          <a:p>
            <a:pPr marL="0" lvl="1" indent="0" algn="just">
              <a:spcBef>
                <a:spcPts val="600"/>
              </a:spcBef>
              <a:spcAft>
                <a:spcPts val="600"/>
              </a:spcAft>
              <a:buNone/>
            </a:pPr>
            <a:r>
              <a:rPr lang="it-IT" sz="1600" b="1" dirty="0">
                <a:solidFill>
                  <a:srgbClr val="C00000"/>
                </a:solidFill>
                <a:cs typeface="Calibri" panose="020F0502020204030204" pitchFamily="34" charset="0"/>
              </a:rPr>
              <a:t>        mattino incontrato per via, si volge verso la meta del viaggio e ormai costruisce là i castelli dell’avvenire”.</a:t>
            </a:r>
            <a:r>
              <a:rPr lang="it-IT" sz="1600" b="1" dirty="0">
                <a:solidFill>
                  <a:srgbClr val="002060"/>
                </a:solidFill>
                <a:cs typeface="Calibri" panose="020F0502020204030204" pitchFamily="34" charset="0"/>
              </a:rPr>
              <a:t> </a:t>
            </a:r>
          </a:p>
          <a:p>
            <a:pPr marL="342900" lvl="1" indent="-342900" algn="just">
              <a:spcBef>
                <a:spcPts val="600"/>
              </a:spcBef>
              <a:spcAft>
                <a:spcPts val="600"/>
              </a:spcAft>
            </a:pPr>
            <a:endParaRPr lang="it-IT" sz="1600" b="1" dirty="0">
              <a:solidFill>
                <a:srgbClr val="002060"/>
              </a:solidFill>
              <a:cs typeface="Calibri" panose="020F0502020204030204" pitchFamily="34" charset="0"/>
            </a:endParaRPr>
          </a:p>
          <a:p>
            <a:pPr marL="0" lvl="1" indent="0" algn="just">
              <a:spcBef>
                <a:spcPts val="600"/>
              </a:spcBef>
              <a:spcAft>
                <a:spcPts val="600"/>
              </a:spcAft>
              <a:buNone/>
            </a:pPr>
            <a:endParaRPr lang="it-IT" sz="1200" b="1" dirty="0">
              <a:solidFill>
                <a:srgbClr val="002060"/>
              </a:solidFill>
              <a:cs typeface="Calibri" panose="020F0502020204030204" pitchFamily="34" charset="0"/>
            </a:endParaRPr>
          </a:p>
          <a:p>
            <a:pPr marL="0" lvl="1" indent="0" algn="just">
              <a:spcBef>
                <a:spcPts val="600"/>
              </a:spcBef>
              <a:spcAft>
                <a:spcPts val="600"/>
              </a:spcAft>
              <a:buNone/>
            </a:pPr>
            <a:endParaRPr lang="it-IT" b="1" dirty="0">
              <a:solidFill>
                <a:srgbClr val="002060"/>
              </a:solidFill>
              <a:cs typeface="Calibri" panose="020F0502020204030204" pitchFamily="34" charset="0"/>
            </a:endParaRPr>
          </a:p>
          <a:p>
            <a:pPr marL="0" lvl="1" indent="0" algn="just">
              <a:spcBef>
                <a:spcPts val="600"/>
              </a:spcBef>
              <a:spcAft>
                <a:spcPts val="600"/>
              </a:spcAft>
              <a:buNone/>
            </a:pPr>
            <a:endParaRPr lang="it-IT" b="1" dirty="0">
              <a:solidFill>
                <a:srgbClr val="002060"/>
              </a:solidFill>
              <a:cs typeface="Calibri" panose="020F0502020204030204" pitchFamily="34" charset="0"/>
            </a:endParaRPr>
          </a:p>
          <a:p>
            <a:pPr lvl="1" indent="-457200">
              <a:spcBef>
                <a:spcPts val="600"/>
              </a:spcBef>
              <a:spcAft>
                <a:spcPts val="600"/>
              </a:spcAft>
            </a:pPr>
            <a:endParaRPr lang="it-IT" sz="1600" b="1" dirty="0">
              <a:solidFill>
                <a:srgbClr val="002060"/>
              </a:solidFill>
              <a:latin typeface="+mj-lt"/>
              <a:cs typeface="Calibri" panose="020F0502020204030204" pitchFamily="34" charset="0"/>
            </a:endParaRPr>
          </a:p>
        </p:txBody>
      </p:sp>
      <p:pic>
        <p:nvPicPr>
          <p:cNvPr id="4" name="Immagine 3" descr="image001">
            <a:extLst>
              <a:ext uri="{FF2B5EF4-FFF2-40B4-BE49-F238E27FC236}">
                <a16:creationId xmlns:a16="http://schemas.microsoft.com/office/drawing/2014/main" id="{B104D622-19CA-47BB-B791-E01E83D390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8312" y="251795"/>
            <a:ext cx="2372139" cy="31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gnaposto numero diapositiva 4">
            <a:extLst>
              <a:ext uri="{FF2B5EF4-FFF2-40B4-BE49-F238E27FC236}">
                <a16:creationId xmlns:a16="http://schemas.microsoft.com/office/drawing/2014/main" id="{6BCC6468-6E8C-466F-92C1-F8BE704CEF3F}"/>
              </a:ext>
            </a:extLst>
          </p:cNvPr>
          <p:cNvSpPr>
            <a:spLocks noGrp="1"/>
          </p:cNvSpPr>
          <p:nvPr>
            <p:ph type="sldNum" sz="quarter" idx="12"/>
          </p:nvPr>
        </p:nvSpPr>
        <p:spPr/>
        <p:txBody>
          <a:bodyPr/>
          <a:lstStyle/>
          <a:p>
            <a:fld id="{4FAB73BC-B049-4115-A692-8D63A059BFB8}" type="slidenum">
              <a:rPr lang="en-US" smtClean="0"/>
              <a:t>15</a:t>
            </a:fld>
            <a:endParaRPr lang="en-US" dirty="0"/>
          </a:p>
        </p:txBody>
      </p:sp>
      <p:graphicFrame>
        <p:nvGraphicFramePr>
          <p:cNvPr id="6" name="Tabella 6">
            <a:extLst>
              <a:ext uri="{FF2B5EF4-FFF2-40B4-BE49-F238E27FC236}">
                <a16:creationId xmlns:a16="http://schemas.microsoft.com/office/drawing/2014/main" id="{DE780F9D-2665-4B16-AE49-9BE3F20ABB48}"/>
              </a:ext>
            </a:extLst>
          </p:cNvPr>
          <p:cNvGraphicFramePr>
            <a:graphicFrameLocks noGrp="1"/>
          </p:cNvGraphicFramePr>
          <p:nvPr>
            <p:extLst>
              <p:ext uri="{D42A27DB-BD31-4B8C-83A1-F6EECF244321}">
                <p14:modId xmlns:p14="http://schemas.microsoft.com/office/powerpoint/2010/main" val="519244345"/>
              </p:ext>
            </p:extLst>
          </p:nvPr>
        </p:nvGraphicFramePr>
        <p:xfrm>
          <a:off x="569842" y="1856838"/>
          <a:ext cx="5724941" cy="2225040"/>
        </p:xfrm>
        <a:graphic>
          <a:graphicData uri="http://schemas.openxmlformats.org/drawingml/2006/table">
            <a:tbl>
              <a:tblPr firstRow="1" bandRow="1">
                <a:tableStyleId>{5C22544A-7EE6-4342-B048-85BDC9FD1C3A}</a:tableStyleId>
              </a:tblPr>
              <a:tblGrid>
                <a:gridCol w="5724941">
                  <a:extLst>
                    <a:ext uri="{9D8B030D-6E8A-4147-A177-3AD203B41FA5}">
                      <a16:colId xmlns:a16="http://schemas.microsoft.com/office/drawing/2014/main" val="1956894693"/>
                    </a:ext>
                  </a:extLst>
                </a:gridCol>
              </a:tblGrid>
              <a:tr h="1346879">
                <a:tc>
                  <a:txBody>
                    <a:bodyPr/>
                    <a:lstStyle/>
                    <a:p>
                      <a:r>
                        <a:rPr lang="it-IT" sz="1400" dirty="0"/>
                        <a:t>Charles </a:t>
                      </a:r>
                      <a:r>
                        <a:rPr lang="it-IT" sz="1400" dirty="0" err="1"/>
                        <a:t>Osgood</a:t>
                      </a:r>
                      <a:endParaRPr lang="it-IT" sz="1400" dirty="0"/>
                    </a:p>
                    <a:p>
                      <a:r>
                        <a:rPr lang="it-IT" sz="1400" b="1" i="1" kern="1200" dirty="0">
                          <a:solidFill>
                            <a:schemeClr val="lt1"/>
                          </a:solidFill>
                          <a:effectLst/>
                          <a:latin typeface="+mn-lt"/>
                          <a:ea typeface="+mn-ea"/>
                          <a:cs typeface="+mn-cs"/>
                        </a:rPr>
                        <a:t>“C’era un lavoro importante da fare e a Ognuno fu chiesto di farlo. </a:t>
                      </a:r>
                      <a:endParaRPr lang="it-IT" sz="1400" b="1" kern="1200" dirty="0">
                        <a:solidFill>
                          <a:schemeClr val="lt1"/>
                        </a:solidFill>
                        <a:effectLst/>
                        <a:latin typeface="+mn-lt"/>
                        <a:ea typeface="+mn-ea"/>
                        <a:cs typeface="+mn-cs"/>
                      </a:endParaRPr>
                    </a:p>
                    <a:p>
                      <a:r>
                        <a:rPr lang="it-IT" sz="1400" b="1" i="1" kern="1200" dirty="0">
                          <a:solidFill>
                            <a:schemeClr val="lt1"/>
                          </a:solidFill>
                          <a:effectLst/>
                          <a:latin typeface="+mn-lt"/>
                          <a:ea typeface="+mn-ea"/>
                          <a:cs typeface="+mn-cs"/>
                        </a:rPr>
                        <a:t>Ognuno era sicuro che Qualcuno lo avrebbe fatto. </a:t>
                      </a:r>
                      <a:endParaRPr lang="it-IT" sz="1400" b="1" kern="1200" dirty="0">
                        <a:solidFill>
                          <a:schemeClr val="lt1"/>
                        </a:solidFill>
                        <a:effectLst/>
                        <a:latin typeface="+mn-lt"/>
                        <a:ea typeface="+mn-ea"/>
                        <a:cs typeface="+mn-cs"/>
                      </a:endParaRPr>
                    </a:p>
                    <a:p>
                      <a:r>
                        <a:rPr lang="it-IT" sz="1400" b="1" i="1" kern="1200" dirty="0">
                          <a:solidFill>
                            <a:schemeClr val="lt1"/>
                          </a:solidFill>
                          <a:effectLst/>
                          <a:latin typeface="+mn-lt"/>
                          <a:ea typeface="+mn-ea"/>
                          <a:cs typeface="+mn-cs"/>
                        </a:rPr>
                        <a:t>Ciascuno poteva farlo, ma Nessuno lo fece.</a:t>
                      </a:r>
                      <a:endParaRPr lang="it-IT" sz="1400" b="1" kern="1200" dirty="0">
                        <a:solidFill>
                          <a:schemeClr val="lt1"/>
                        </a:solidFill>
                        <a:effectLst/>
                        <a:latin typeface="+mn-lt"/>
                        <a:ea typeface="+mn-ea"/>
                        <a:cs typeface="+mn-cs"/>
                      </a:endParaRPr>
                    </a:p>
                    <a:p>
                      <a:r>
                        <a:rPr lang="it-IT" sz="1400" b="1" i="1" kern="1200" dirty="0">
                          <a:solidFill>
                            <a:schemeClr val="lt1"/>
                          </a:solidFill>
                          <a:effectLst/>
                          <a:latin typeface="+mn-lt"/>
                          <a:ea typeface="+mn-ea"/>
                          <a:cs typeface="+mn-cs"/>
                        </a:rPr>
                        <a:t>Qualcuno si arrabbiò, perché era il</a:t>
                      </a:r>
                    </a:p>
                    <a:p>
                      <a:r>
                        <a:rPr lang="it-IT" sz="1400" b="1" i="1" kern="1200" dirty="0">
                          <a:solidFill>
                            <a:schemeClr val="lt1"/>
                          </a:solidFill>
                          <a:effectLst/>
                          <a:latin typeface="+mn-lt"/>
                          <a:ea typeface="+mn-ea"/>
                          <a:cs typeface="+mn-cs"/>
                        </a:rPr>
                        <a:t> lavoro di Ognuno. </a:t>
                      </a:r>
                      <a:endParaRPr lang="it-IT" sz="1400" b="1" kern="1200" dirty="0">
                        <a:solidFill>
                          <a:schemeClr val="lt1"/>
                        </a:solidFill>
                        <a:effectLst/>
                        <a:latin typeface="+mn-lt"/>
                        <a:ea typeface="+mn-ea"/>
                        <a:cs typeface="+mn-cs"/>
                      </a:endParaRPr>
                    </a:p>
                    <a:p>
                      <a:r>
                        <a:rPr lang="it-IT" sz="1400" b="1" i="1" kern="1200" dirty="0">
                          <a:solidFill>
                            <a:schemeClr val="lt1"/>
                          </a:solidFill>
                          <a:effectLst/>
                          <a:latin typeface="+mn-lt"/>
                          <a:ea typeface="+mn-ea"/>
                          <a:cs typeface="+mn-cs"/>
                        </a:rPr>
                        <a:t>Ognuno pensò che Ciascuno poteva farlo, ma Nessuno capì che Qualcuno non l’avrebbe fatto.</a:t>
                      </a:r>
                      <a:endParaRPr lang="it-IT" sz="1400" b="1" kern="1200" dirty="0">
                        <a:solidFill>
                          <a:schemeClr val="lt1"/>
                        </a:solidFill>
                        <a:effectLst/>
                        <a:latin typeface="+mn-lt"/>
                        <a:ea typeface="+mn-ea"/>
                        <a:cs typeface="+mn-cs"/>
                      </a:endParaRPr>
                    </a:p>
                    <a:p>
                      <a:r>
                        <a:rPr lang="it-IT" sz="1400" b="1" i="1" kern="1200" dirty="0">
                          <a:solidFill>
                            <a:schemeClr val="lt1"/>
                          </a:solidFill>
                          <a:effectLst/>
                          <a:latin typeface="+mn-lt"/>
                          <a:ea typeface="+mn-ea"/>
                          <a:cs typeface="+mn-cs"/>
                        </a:rPr>
                        <a:t>Finì che Ognuno incolpò Qualcuno perché Nessuno fece ciò che Ciascuno avrebbe potuto fare”.</a:t>
                      </a:r>
                      <a:endParaRPr lang="it-IT" sz="1400" dirty="0"/>
                    </a:p>
                  </a:txBody>
                  <a:tcPr/>
                </a:tc>
                <a:extLst>
                  <a:ext uri="{0D108BD9-81ED-4DB2-BD59-A6C34878D82A}">
                    <a16:rowId xmlns:a16="http://schemas.microsoft.com/office/drawing/2014/main" val="2401717895"/>
                  </a:ext>
                </a:extLst>
              </a:tr>
            </a:tbl>
          </a:graphicData>
        </a:graphic>
      </p:graphicFrame>
      <p:pic>
        <p:nvPicPr>
          <p:cNvPr id="7" name="Immagine 6">
            <a:extLst>
              <a:ext uri="{FF2B5EF4-FFF2-40B4-BE49-F238E27FC236}">
                <a16:creationId xmlns:a16="http://schemas.microsoft.com/office/drawing/2014/main" id="{1FDD5A7B-D0A8-4834-B905-D83F3A924AF6}"/>
              </a:ext>
            </a:extLst>
          </p:cNvPr>
          <p:cNvPicPr>
            <a:picLocks noChangeAspect="1"/>
          </p:cNvPicPr>
          <p:nvPr/>
        </p:nvPicPr>
        <p:blipFill>
          <a:blip r:embed="rId4"/>
          <a:stretch>
            <a:fillRect/>
          </a:stretch>
        </p:blipFill>
        <p:spPr>
          <a:xfrm>
            <a:off x="6824870" y="1751939"/>
            <a:ext cx="4744279" cy="3162853"/>
          </a:xfrm>
          <a:prstGeom prst="rect">
            <a:avLst/>
          </a:prstGeom>
        </p:spPr>
      </p:pic>
    </p:spTree>
    <p:extLst>
      <p:ext uri="{BB962C8B-B14F-4D97-AF65-F5344CB8AC3E}">
        <p14:creationId xmlns:p14="http://schemas.microsoft.com/office/powerpoint/2010/main" val="436178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5184192F-7DC8-435A-BAEE-BC6FBEE362D7}"/>
              </a:ext>
            </a:extLst>
          </p:cNvPr>
          <p:cNvPicPr>
            <a:picLocks noChangeAspect="1"/>
          </p:cNvPicPr>
          <p:nvPr/>
        </p:nvPicPr>
        <p:blipFill>
          <a:blip r:embed="rId3"/>
          <a:stretch>
            <a:fillRect/>
          </a:stretch>
        </p:blipFill>
        <p:spPr>
          <a:xfrm>
            <a:off x="569842" y="5065328"/>
            <a:ext cx="1492321" cy="1056632"/>
          </a:xfrm>
          <a:prstGeom prst="rect">
            <a:avLst/>
          </a:prstGeom>
        </p:spPr>
      </p:pic>
      <p:sp>
        <p:nvSpPr>
          <p:cNvPr id="2" name="Titolo 1"/>
          <p:cNvSpPr>
            <a:spLocks noGrp="1"/>
          </p:cNvSpPr>
          <p:nvPr>
            <p:ph type="title"/>
          </p:nvPr>
        </p:nvSpPr>
        <p:spPr>
          <a:xfrm>
            <a:off x="201167" y="238543"/>
            <a:ext cx="9910241" cy="728869"/>
          </a:xfrm>
        </p:spPr>
        <p:txBody>
          <a:bodyPr>
            <a:normAutofit/>
          </a:bodyPr>
          <a:lstStyle/>
          <a:p>
            <a:r>
              <a:rPr lang="it-IT" b="1" dirty="0"/>
              <a:t>Un insegnamento</a:t>
            </a:r>
          </a:p>
        </p:txBody>
      </p:sp>
      <p:sp>
        <p:nvSpPr>
          <p:cNvPr id="3" name="Segnaposto contenuto 2"/>
          <p:cNvSpPr>
            <a:spLocks noGrp="1"/>
          </p:cNvSpPr>
          <p:nvPr>
            <p:ph idx="1"/>
          </p:nvPr>
        </p:nvSpPr>
        <p:spPr>
          <a:xfrm>
            <a:off x="410818" y="1031921"/>
            <a:ext cx="11211340" cy="5557032"/>
          </a:xfrm>
        </p:spPr>
        <p:txBody>
          <a:bodyPr>
            <a:noAutofit/>
          </a:bodyPr>
          <a:lstStyle/>
          <a:p>
            <a:r>
              <a:rPr lang="it-IT" sz="1800" dirty="0">
                <a:solidFill>
                  <a:srgbClr val="002060"/>
                </a:solidFill>
              </a:rPr>
              <a:t>Una morale per quanto ci siamo detti oggi?</a:t>
            </a:r>
          </a:p>
          <a:p>
            <a:r>
              <a:rPr lang="it-IT" sz="1800" dirty="0">
                <a:solidFill>
                  <a:srgbClr val="002060"/>
                </a:solidFill>
              </a:rPr>
              <a:t>Verità, senso della vita, felicità (che, nel campo della politica, nel caso citato da Marchionne, e dell’imprenditoria, per ritornare al tema di questo webinar), </a:t>
            </a:r>
            <a:r>
              <a:rPr lang="it-IT" sz="1800" b="1" dirty="0">
                <a:solidFill>
                  <a:srgbClr val="002060"/>
                </a:solidFill>
              </a:rPr>
              <a:t>significa molto più prosaicamente efficacia ed efficienza</a:t>
            </a:r>
            <a:r>
              <a:rPr lang="it-IT" sz="1800" dirty="0">
                <a:solidFill>
                  <a:srgbClr val="002060"/>
                </a:solidFill>
              </a:rPr>
              <a:t>.</a:t>
            </a:r>
          </a:p>
          <a:p>
            <a:r>
              <a:rPr lang="it-IT" sz="1800" dirty="0">
                <a:solidFill>
                  <a:srgbClr val="002060"/>
                </a:solidFill>
              </a:rPr>
              <a:t>A questo punto sorge un’ultima domanda: “che cosa bisogna prendere per essere (efficaci, efficienti) felici?”</a:t>
            </a:r>
          </a:p>
          <a:p>
            <a:r>
              <a:rPr lang="it-IT" sz="1800" dirty="0">
                <a:solidFill>
                  <a:srgbClr val="002060"/>
                </a:solidFill>
              </a:rPr>
              <a:t>“Una decisione”</a:t>
            </a:r>
          </a:p>
          <a:p>
            <a:endParaRPr lang="it-IT" sz="1800" dirty="0">
              <a:solidFill>
                <a:srgbClr val="002060"/>
              </a:solidFill>
            </a:endParaRPr>
          </a:p>
          <a:p>
            <a:endParaRPr lang="it-IT" sz="1800" dirty="0">
              <a:solidFill>
                <a:srgbClr val="002060"/>
              </a:solidFill>
            </a:endParaRPr>
          </a:p>
          <a:p>
            <a:endParaRPr lang="it-IT" sz="1800" dirty="0">
              <a:solidFill>
                <a:srgbClr val="002060"/>
              </a:solidFill>
            </a:endParaRPr>
          </a:p>
          <a:p>
            <a:endParaRPr lang="it-IT" sz="1800" dirty="0">
              <a:solidFill>
                <a:srgbClr val="002060"/>
              </a:solidFill>
            </a:endParaRPr>
          </a:p>
          <a:p>
            <a:endParaRPr lang="it-IT" sz="1800" dirty="0">
              <a:solidFill>
                <a:srgbClr val="002060"/>
              </a:solidFill>
            </a:endParaRPr>
          </a:p>
          <a:p>
            <a:pPr marL="45720" indent="0">
              <a:buNone/>
            </a:pPr>
            <a:endParaRPr lang="it-IT" sz="1800" b="1" dirty="0">
              <a:solidFill>
                <a:srgbClr val="006600"/>
              </a:solidFill>
              <a:hlinkClick r:id="rId4">
                <a:extLst>
                  <a:ext uri="{A12FA001-AC4F-418D-AE19-62706E023703}">
                    <ahyp:hlinkClr xmlns:ahyp="http://schemas.microsoft.com/office/drawing/2018/hyperlinkcolor" val="tx"/>
                  </a:ext>
                </a:extLst>
              </a:hlinkClick>
            </a:endParaRPr>
          </a:p>
          <a:p>
            <a:pPr marL="45720" indent="0">
              <a:buNone/>
            </a:pPr>
            <a:endParaRPr lang="it-IT" sz="1800" b="1" dirty="0">
              <a:solidFill>
                <a:srgbClr val="006600"/>
              </a:solidFill>
              <a:hlinkClick r:id="rId4">
                <a:extLst>
                  <a:ext uri="{A12FA001-AC4F-418D-AE19-62706E023703}">
                    <ahyp:hlinkClr xmlns:ahyp="http://schemas.microsoft.com/office/drawing/2018/hyperlinkcolor" val="tx"/>
                  </a:ext>
                </a:extLst>
              </a:hlinkClick>
            </a:endParaRPr>
          </a:p>
          <a:p>
            <a:pPr marL="45720" indent="0">
              <a:buNone/>
            </a:pPr>
            <a:endParaRPr lang="it-IT" sz="800" b="1" dirty="0">
              <a:solidFill>
                <a:srgbClr val="006600"/>
              </a:solidFill>
              <a:hlinkClick r:id="rId4">
                <a:extLst>
                  <a:ext uri="{A12FA001-AC4F-418D-AE19-62706E023703}">
                    <ahyp:hlinkClr xmlns:ahyp="http://schemas.microsoft.com/office/drawing/2018/hyperlinkcolor" val="tx"/>
                  </a:ext>
                </a:extLst>
              </a:hlinkClick>
            </a:endParaRPr>
          </a:p>
          <a:p>
            <a:pPr marL="45720" indent="0">
              <a:buNone/>
            </a:pPr>
            <a:r>
              <a:rPr lang="it-IT" sz="1800" b="1" dirty="0">
                <a:solidFill>
                  <a:srgbClr val="006600"/>
                </a:solidFill>
                <a:hlinkClick r:id="rId4">
                  <a:extLst>
                    <a:ext uri="{A12FA001-AC4F-418D-AE19-62706E023703}">
                      <ahyp:hlinkClr xmlns:ahyp="http://schemas.microsoft.com/office/drawing/2018/hyperlinkcolor" val="tx"/>
                    </a:ext>
                  </a:extLst>
                </a:hlinkClick>
              </a:rPr>
              <a:t>andrea.quaranta@naturagiuridica.com</a:t>
            </a:r>
            <a:r>
              <a:rPr lang="it-IT" sz="1800" b="1" dirty="0">
                <a:solidFill>
                  <a:srgbClr val="006600"/>
                </a:solidFill>
              </a:rPr>
              <a:t>                                                                     </a:t>
            </a:r>
            <a:r>
              <a:rPr lang="it-IT" sz="1800" b="1" dirty="0">
                <a:solidFill>
                  <a:srgbClr val="006600"/>
                </a:solidFill>
                <a:hlinkClick r:id="rId5">
                  <a:extLst>
                    <a:ext uri="{A12FA001-AC4F-418D-AE19-62706E023703}">
                      <ahyp:hlinkClr xmlns:ahyp="http://schemas.microsoft.com/office/drawing/2018/hyperlinkcolor" val="tx"/>
                    </a:ext>
                  </a:extLst>
                </a:hlinkClick>
              </a:rPr>
              <a:t>www.naturagiuridica.com</a:t>
            </a:r>
            <a:r>
              <a:rPr lang="it-IT" sz="1800" b="1" dirty="0">
                <a:solidFill>
                  <a:srgbClr val="006600"/>
                </a:solidFill>
              </a:rPr>
              <a:t> </a:t>
            </a:r>
            <a:endParaRPr lang="it-IT" sz="1800" dirty="0">
              <a:solidFill>
                <a:srgbClr val="006600"/>
              </a:solidFill>
            </a:endParaRPr>
          </a:p>
          <a:p>
            <a:endParaRPr lang="it-IT" sz="1800" dirty="0">
              <a:solidFill>
                <a:srgbClr val="002060"/>
              </a:solidFill>
            </a:endParaRPr>
          </a:p>
          <a:p>
            <a:pPr marL="342900" lvl="1" indent="-342900" algn="just">
              <a:spcBef>
                <a:spcPts val="600"/>
              </a:spcBef>
              <a:spcAft>
                <a:spcPts val="600"/>
              </a:spcAft>
            </a:pPr>
            <a:endParaRPr lang="it-IT" sz="1800" b="1" dirty="0">
              <a:solidFill>
                <a:srgbClr val="002060"/>
              </a:solidFill>
              <a:cs typeface="Calibri" panose="020F0502020204030204" pitchFamily="34" charset="0"/>
            </a:endParaRPr>
          </a:p>
          <a:p>
            <a:pPr marL="0" lvl="1" indent="0" algn="just">
              <a:spcBef>
                <a:spcPts val="600"/>
              </a:spcBef>
              <a:spcAft>
                <a:spcPts val="600"/>
              </a:spcAft>
              <a:buNone/>
            </a:pPr>
            <a:endParaRPr lang="it-IT" sz="1800" b="1" dirty="0">
              <a:solidFill>
                <a:srgbClr val="002060"/>
              </a:solidFill>
              <a:cs typeface="Calibri" panose="020F0502020204030204" pitchFamily="34" charset="0"/>
            </a:endParaRPr>
          </a:p>
          <a:p>
            <a:pPr marL="0" lvl="1" indent="0" algn="just">
              <a:spcBef>
                <a:spcPts val="600"/>
              </a:spcBef>
              <a:spcAft>
                <a:spcPts val="600"/>
              </a:spcAft>
              <a:buNone/>
            </a:pPr>
            <a:endParaRPr lang="it-IT" sz="1800" b="1" dirty="0">
              <a:solidFill>
                <a:srgbClr val="002060"/>
              </a:solidFill>
              <a:cs typeface="Calibri" panose="020F0502020204030204" pitchFamily="34" charset="0"/>
            </a:endParaRPr>
          </a:p>
          <a:p>
            <a:pPr marL="0" lvl="1" indent="0" algn="just">
              <a:spcBef>
                <a:spcPts val="600"/>
              </a:spcBef>
              <a:spcAft>
                <a:spcPts val="600"/>
              </a:spcAft>
              <a:buNone/>
            </a:pPr>
            <a:endParaRPr lang="it-IT" sz="1800" b="1" dirty="0">
              <a:solidFill>
                <a:srgbClr val="002060"/>
              </a:solidFill>
              <a:cs typeface="Calibri" panose="020F0502020204030204" pitchFamily="34" charset="0"/>
            </a:endParaRPr>
          </a:p>
          <a:p>
            <a:pPr lvl="1" indent="-457200">
              <a:spcBef>
                <a:spcPts val="600"/>
              </a:spcBef>
              <a:spcAft>
                <a:spcPts val="600"/>
              </a:spcAft>
            </a:pPr>
            <a:endParaRPr lang="it-IT" sz="1800" b="1" dirty="0">
              <a:solidFill>
                <a:srgbClr val="002060"/>
              </a:solidFill>
              <a:latin typeface="+mj-lt"/>
              <a:cs typeface="Calibri" panose="020F0502020204030204" pitchFamily="34" charset="0"/>
            </a:endParaRPr>
          </a:p>
        </p:txBody>
      </p:sp>
      <p:pic>
        <p:nvPicPr>
          <p:cNvPr id="4" name="Immagine 3" descr="image001">
            <a:extLst>
              <a:ext uri="{FF2B5EF4-FFF2-40B4-BE49-F238E27FC236}">
                <a16:creationId xmlns:a16="http://schemas.microsoft.com/office/drawing/2014/main" id="{B104D622-19CA-47BB-B791-E01E83D3900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28312" y="251795"/>
            <a:ext cx="2372139" cy="31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gnaposto numero diapositiva 4">
            <a:extLst>
              <a:ext uri="{FF2B5EF4-FFF2-40B4-BE49-F238E27FC236}">
                <a16:creationId xmlns:a16="http://schemas.microsoft.com/office/drawing/2014/main" id="{6BCC6468-6E8C-466F-92C1-F8BE704CEF3F}"/>
              </a:ext>
            </a:extLst>
          </p:cNvPr>
          <p:cNvSpPr>
            <a:spLocks noGrp="1"/>
          </p:cNvSpPr>
          <p:nvPr>
            <p:ph type="sldNum" sz="quarter" idx="12"/>
          </p:nvPr>
        </p:nvSpPr>
        <p:spPr/>
        <p:txBody>
          <a:bodyPr/>
          <a:lstStyle/>
          <a:p>
            <a:fld id="{4FAB73BC-B049-4115-A692-8D63A059BFB8}" type="slidenum">
              <a:rPr lang="en-US" smtClean="0"/>
              <a:t>16</a:t>
            </a:fld>
            <a:endParaRPr lang="en-US" dirty="0"/>
          </a:p>
        </p:txBody>
      </p:sp>
      <p:pic>
        <p:nvPicPr>
          <p:cNvPr id="9" name="Immagine 8">
            <a:extLst>
              <a:ext uri="{FF2B5EF4-FFF2-40B4-BE49-F238E27FC236}">
                <a16:creationId xmlns:a16="http://schemas.microsoft.com/office/drawing/2014/main" id="{FDFE733C-E1EE-44CF-A344-B985D3C9AC7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516633" y="2487472"/>
            <a:ext cx="6105525" cy="3667125"/>
          </a:xfrm>
          <a:prstGeom prst="rect">
            <a:avLst/>
          </a:prstGeom>
          <a:ln>
            <a:noFill/>
          </a:ln>
          <a:effectLst>
            <a:reflection blurRad="12700" stA="30000" endPos="30000" dist="5000" dir="5400000" sy="-100000" algn="bl" rotWithShape="0"/>
          </a:effectLst>
        </p:spPr>
      </p:pic>
      <p:graphicFrame>
        <p:nvGraphicFramePr>
          <p:cNvPr id="10" name="Tabella 10">
            <a:extLst>
              <a:ext uri="{FF2B5EF4-FFF2-40B4-BE49-F238E27FC236}">
                <a16:creationId xmlns:a16="http://schemas.microsoft.com/office/drawing/2014/main" id="{1B15677C-926E-42A5-92CB-D433D2770E51}"/>
              </a:ext>
            </a:extLst>
          </p:cNvPr>
          <p:cNvGraphicFramePr>
            <a:graphicFrameLocks noGrp="1"/>
          </p:cNvGraphicFramePr>
          <p:nvPr>
            <p:extLst>
              <p:ext uri="{D42A27DB-BD31-4B8C-83A1-F6EECF244321}">
                <p14:modId xmlns:p14="http://schemas.microsoft.com/office/powerpoint/2010/main" val="120485549"/>
              </p:ext>
            </p:extLst>
          </p:nvPr>
        </p:nvGraphicFramePr>
        <p:xfrm>
          <a:off x="569842" y="2932779"/>
          <a:ext cx="4465984" cy="2090863"/>
        </p:xfrm>
        <a:graphic>
          <a:graphicData uri="http://schemas.openxmlformats.org/drawingml/2006/table">
            <a:tbl>
              <a:tblPr firstRow="1" bandRow="1">
                <a:tableStyleId>{5C22544A-7EE6-4342-B048-85BDC9FD1C3A}</a:tableStyleId>
              </a:tblPr>
              <a:tblGrid>
                <a:gridCol w="4465984">
                  <a:extLst>
                    <a:ext uri="{9D8B030D-6E8A-4147-A177-3AD203B41FA5}">
                      <a16:colId xmlns:a16="http://schemas.microsoft.com/office/drawing/2014/main" val="2516336620"/>
                    </a:ext>
                  </a:extLst>
                </a:gridCol>
              </a:tblGrid>
              <a:tr h="2090863">
                <a:tc>
                  <a:txBody>
                    <a:bodyPr/>
                    <a:lstStyle/>
                    <a:p>
                      <a:r>
                        <a:rPr lang="it-IT" sz="1800" dirty="0">
                          <a:solidFill>
                            <a:schemeClr val="bg1"/>
                          </a:solidFill>
                        </a:rPr>
                        <a:t>La decisione di pensare sostenibile; di percepire il rischio, e di gestirlo; di pensare al (dopo) domani; di sentirsi parte di una comunità solidale; di cogliere le opportunità, di essere resiliente: una risposta semplice e forse, probabilmente per questo, indiscreta…</a:t>
                      </a:r>
                      <a:endParaRPr lang="it-IT" dirty="0">
                        <a:solidFill>
                          <a:schemeClr val="bg1"/>
                        </a:solidFill>
                      </a:endParaRPr>
                    </a:p>
                  </a:txBody>
                  <a:tcPr/>
                </a:tc>
                <a:extLst>
                  <a:ext uri="{0D108BD9-81ED-4DB2-BD59-A6C34878D82A}">
                    <a16:rowId xmlns:a16="http://schemas.microsoft.com/office/drawing/2014/main" val="2756902780"/>
                  </a:ext>
                </a:extLst>
              </a:tr>
            </a:tbl>
          </a:graphicData>
        </a:graphic>
      </p:graphicFrame>
    </p:spTree>
    <p:extLst>
      <p:ext uri="{BB962C8B-B14F-4D97-AF65-F5344CB8AC3E}">
        <p14:creationId xmlns:p14="http://schemas.microsoft.com/office/powerpoint/2010/main" val="648633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1167" y="238543"/>
            <a:ext cx="9910241" cy="728869"/>
          </a:xfrm>
        </p:spPr>
        <p:txBody>
          <a:bodyPr/>
          <a:lstStyle/>
          <a:p>
            <a:r>
              <a:rPr lang="it-IT" b="1" dirty="0"/>
              <a:t>I mestieri di ascoltare</a:t>
            </a:r>
          </a:p>
        </p:txBody>
      </p:sp>
      <p:sp>
        <p:nvSpPr>
          <p:cNvPr id="3" name="Segnaposto contenuto 2"/>
          <p:cNvSpPr>
            <a:spLocks noGrp="1"/>
          </p:cNvSpPr>
          <p:nvPr>
            <p:ph idx="1"/>
          </p:nvPr>
        </p:nvSpPr>
        <p:spPr>
          <a:xfrm>
            <a:off x="410818" y="1057179"/>
            <a:ext cx="11211340" cy="5557032"/>
          </a:xfrm>
        </p:spPr>
        <p:txBody>
          <a:bodyPr>
            <a:noAutofit/>
          </a:bodyPr>
          <a:lstStyle/>
          <a:p>
            <a:pPr marL="0" lvl="1" indent="0" algn="ctr">
              <a:spcBef>
                <a:spcPts val="600"/>
              </a:spcBef>
              <a:spcAft>
                <a:spcPts val="600"/>
              </a:spcAft>
              <a:buNone/>
            </a:pPr>
            <a:r>
              <a:rPr lang="pt-BR" sz="2800" b="1" dirty="0">
                <a:solidFill>
                  <a:srgbClr val="C00000"/>
                </a:solidFill>
              </a:rPr>
              <a:t>1N73LL1G3NC3   15   7H3   4B1L17Y   70   4D4P7   70   CH4NG3</a:t>
            </a:r>
          </a:p>
          <a:p>
            <a:pPr marL="0" lvl="1" indent="0" algn="r">
              <a:spcBef>
                <a:spcPts val="600"/>
              </a:spcBef>
              <a:spcAft>
                <a:spcPts val="600"/>
              </a:spcAft>
              <a:buNone/>
            </a:pPr>
            <a:r>
              <a:rPr lang="pt-BR" sz="2800" b="1" i="1" dirty="0">
                <a:solidFill>
                  <a:srgbClr val="002060"/>
                </a:solidFill>
              </a:rPr>
              <a:t>573PH3N   H4WK1NG</a:t>
            </a:r>
          </a:p>
          <a:p>
            <a:pPr lvl="1" indent="-457200">
              <a:spcBef>
                <a:spcPts val="600"/>
              </a:spcBef>
              <a:spcAft>
                <a:spcPts val="600"/>
              </a:spcAft>
            </a:pPr>
            <a:r>
              <a:rPr lang="it-IT" sz="1600" b="1" dirty="0">
                <a:solidFill>
                  <a:srgbClr val="002060"/>
                </a:solidFill>
                <a:latin typeface="+mj-lt"/>
              </a:rPr>
              <a:t>Il mestiere di ascoltare: “L’Audit interno come strumento per anticipare e prevedere il futuro, creando business (1)”. </a:t>
            </a:r>
          </a:p>
          <a:p>
            <a:pPr lvl="1" indent="-457200">
              <a:spcBef>
                <a:spcPts val="600"/>
              </a:spcBef>
              <a:spcAft>
                <a:spcPts val="600"/>
              </a:spcAft>
            </a:pPr>
            <a:r>
              <a:rPr lang="it-IT" sz="1600" b="1" dirty="0">
                <a:solidFill>
                  <a:srgbClr val="002060"/>
                </a:solidFill>
                <a:latin typeface="+mj-lt"/>
                <a:cs typeface="Calibri" panose="020F0502020204030204" pitchFamily="34" charset="0"/>
              </a:rPr>
              <a:t>I mestieri di ascoltare: il management (cosa ascoltare: i segnali, gli errori, i rischi insiti nel modello di business, le richieste di resilienza)</a:t>
            </a:r>
          </a:p>
          <a:p>
            <a:pPr marL="0" lvl="1" indent="0">
              <a:spcBef>
                <a:spcPts val="600"/>
              </a:spcBef>
              <a:spcAft>
                <a:spcPts val="600"/>
              </a:spcAft>
              <a:buNone/>
            </a:pPr>
            <a:endParaRPr lang="it-IT" sz="1600" b="1" dirty="0">
              <a:solidFill>
                <a:srgbClr val="002060"/>
              </a:solidFill>
              <a:latin typeface="+mj-lt"/>
              <a:cs typeface="Calibri" panose="020F0502020204030204" pitchFamily="34" charset="0"/>
            </a:endParaRPr>
          </a:p>
          <a:p>
            <a:pPr marL="0" lvl="1" indent="0">
              <a:spcBef>
                <a:spcPts val="600"/>
              </a:spcBef>
              <a:spcAft>
                <a:spcPts val="600"/>
              </a:spcAft>
              <a:buNone/>
            </a:pPr>
            <a:endParaRPr lang="it-IT" sz="1600" b="1" dirty="0">
              <a:solidFill>
                <a:srgbClr val="002060"/>
              </a:solidFill>
              <a:latin typeface="+mj-lt"/>
              <a:cs typeface="Calibri" panose="020F0502020204030204" pitchFamily="34" charset="0"/>
            </a:endParaRPr>
          </a:p>
          <a:p>
            <a:pPr marL="0" lvl="1" indent="0">
              <a:spcBef>
                <a:spcPts val="600"/>
              </a:spcBef>
              <a:spcAft>
                <a:spcPts val="600"/>
              </a:spcAft>
              <a:buNone/>
            </a:pPr>
            <a:endParaRPr lang="it-IT" sz="1600" b="1" dirty="0">
              <a:solidFill>
                <a:srgbClr val="002060"/>
              </a:solidFill>
              <a:latin typeface="+mj-lt"/>
              <a:cs typeface="Calibri" panose="020F0502020204030204" pitchFamily="34" charset="0"/>
            </a:endParaRPr>
          </a:p>
          <a:p>
            <a:pPr marL="0" lvl="1" indent="0">
              <a:spcBef>
                <a:spcPts val="600"/>
              </a:spcBef>
              <a:spcAft>
                <a:spcPts val="600"/>
              </a:spcAft>
              <a:buNone/>
            </a:pPr>
            <a:endParaRPr lang="it-IT" sz="1600" b="1" dirty="0">
              <a:solidFill>
                <a:srgbClr val="002060"/>
              </a:solidFill>
              <a:latin typeface="+mj-lt"/>
              <a:cs typeface="Calibri" panose="020F0502020204030204" pitchFamily="34" charset="0"/>
            </a:endParaRPr>
          </a:p>
          <a:p>
            <a:pPr marL="0" lvl="1" indent="0">
              <a:spcBef>
                <a:spcPts val="600"/>
              </a:spcBef>
              <a:spcAft>
                <a:spcPts val="600"/>
              </a:spcAft>
              <a:buNone/>
            </a:pPr>
            <a:endParaRPr lang="it-IT" sz="1600" b="1" dirty="0">
              <a:solidFill>
                <a:srgbClr val="002060"/>
              </a:solidFill>
              <a:latin typeface="+mj-lt"/>
              <a:cs typeface="Calibri" panose="020F0502020204030204" pitchFamily="34" charset="0"/>
            </a:endParaRPr>
          </a:p>
          <a:p>
            <a:pPr lvl="1" indent="-457200">
              <a:spcBef>
                <a:spcPts val="600"/>
              </a:spcBef>
              <a:spcAft>
                <a:spcPts val="600"/>
              </a:spcAft>
            </a:pPr>
            <a:r>
              <a:rPr lang="it-IT" sz="1600" b="1" dirty="0">
                <a:solidFill>
                  <a:srgbClr val="002060"/>
                </a:solidFill>
                <a:latin typeface="+mj-lt"/>
                <a:cs typeface="Calibri" panose="020F0502020204030204" pitchFamily="34" charset="0"/>
              </a:rPr>
              <a:t>La </a:t>
            </a:r>
            <a:r>
              <a:rPr lang="it-IT" sz="1600" b="1" dirty="0">
                <a:solidFill>
                  <a:srgbClr val="C00000"/>
                </a:solidFill>
                <a:latin typeface="+mj-lt"/>
                <a:cs typeface="Calibri" panose="020F0502020204030204" pitchFamily="34" charset="0"/>
              </a:rPr>
              <a:t>resilienza</a:t>
            </a:r>
            <a:r>
              <a:rPr lang="it-IT" sz="1600" b="1" dirty="0">
                <a:solidFill>
                  <a:srgbClr val="002060"/>
                </a:solidFill>
                <a:latin typeface="+mj-lt"/>
                <a:cs typeface="Calibri" panose="020F0502020204030204" pitchFamily="34" charset="0"/>
              </a:rPr>
              <a:t>: scopo del Business Continuity Management (oggetto</a:t>
            </a:r>
          </a:p>
          <a:p>
            <a:pPr marL="0" lvl="1" indent="0">
              <a:spcBef>
                <a:spcPts val="600"/>
              </a:spcBef>
              <a:spcAft>
                <a:spcPts val="600"/>
              </a:spcAft>
              <a:buNone/>
            </a:pPr>
            <a:r>
              <a:rPr lang="it-IT" sz="1600" b="1" dirty="0">
                <a:solidFill>
                  <a:srgbClr val="002060"/>
                </a:solidFill>
                <a:latin typeface="+mj-lt"/>
                <a:cs typeface="Calibri" panose="020F0502020204030204" pitchFamily="34" charset="0"/>
              </a:rPr>
              <a:t>           di questa chiacchierata, ma al contempo strumento per aumentare il suo </a:t>
            </a:r>
          </a:p>
          <a:p>
            <a:pPr marL="0" lvl="1" indent="0">
              <a:spcBef>
                <a:spcPts val="600"/>
              </a:spcBef>
              <a:spcAft>
                <a:spcPts val="600"/>
              </a:spcAft>
              <a:buNone/>
            </a:pPr>
            <a:r>
              <a:rPr lang="it-IT" sz="1600" b="1" dirty="0">
                <a:solidFill>
                  <a:srgbClr val="002060"/>
                </a:solidFill>
                <a:latin typeface="+mj-lt"/>
                <a:cs typeface="Calibri" panose="020F0502020204030204" pitchFamily="34" charset="0"/>
              </a:rPr>
              <a:t>           stesso livello</a:t>
            </a:r>
          </a:p>
          <a:p>
            <a:pPr marL="0" lvl="1" indent="0">
              <a:spcBef>
                <a:spcPts val="600"/>
              </a:spcBef>
              <a:spcAft>
                <a:spcPts val="600"/>
              </a:spcAft>
              <a:buNone/>
            </a:pPr>
            <a:r>
              <a:rPr lang="it-IT" sz="1100" b="1" dirty="0">
                <a:solidFill>
                  <a:srgbClr val="002060"/>
                </a:solidFill>
                <a:latin typeface="+mj-lt"/>
                <a:cs typeface="Calibri" panose="020F0502020204030204" pitchFamily="34" charset="0"/>
              </a:rPr>
              <a:t>(1) Tutto quello che di importante c’è da sapere su come funziona il meccanismo dell’audit interno, e soprattutto su come sfruttarlo a proprio vantaggio. </a:t>
            </a:r>
          </a:p>
          <a:p>
            <a:pPr marL="0" lvl="1" indent="0">
              <a:spcBef>
                <a:spcPts val="600"/>
              </a:spcBef>
              <a:spcAft>
                <a:spcPts val="600"/>
              </a:spcAft>
              <a:buNone/>
            </a:pPr>
            <a:r>
              <a:rPr lang="it-IT" sz="1100" b="1" dirty="0">
                <a:solidFill>
                  <a:srgbClr val="006600"/>
                </a:solidFill>
                <a:latin typeface="+mj-lt"/>
                <a:cs typeface="Calibri" panose="020F0502020204030204" pitchFamily="34" charset="0"/>
                <a:hlinkClick r:id="rId3">
                  <a:extLst>
                    <a:ext uri="{A12FA001-AC4F-418D-AE19-62706E023703}">
                      <ahyp:hlinkClr xmlns:ahyp="http://schemas.microsoft.com/office/drawing/2018/hyperlinkcolor" val="tx"/>
                    </a:ext>
                  </a:extLst>
                </a:hlinkClick>
              </a:rPr>
              <a:t>https://shop.wki.it/libri/ebook-l-audit-interno-come-anticipare-il-futuro-creando-business-s708594/</a:t>
            </a:r>
            <a:r>
              <a:rPr lang="it-IT" sz="1100" b="1" dirty="0">
                <a:solidFill>
                  <a:srgbClr val="006600"/>
                </a:solidFill>
                <a:latin typeface="+mj-lt"/>
                <a:cs typeface="Calibri" panose="020F0502020204030204" pitchFamily="34" charset="0"/>
              </a:rPr>
              <a:t> </a:t>
            </a:r>
          </a:p>
          <a:p>
            <a:pPr marL="0" lvl="1" indent="0">
              <a:spcBef>
                <a:spcPts val="600"/>
              </a:spcBef>
              <a:spcAft>
                <a:spcPts val="600"/>
              </a:spcAft>
              <a:buNone/>
            </a:pPr>
            <a:endParaRPr lang="it-IT" sz="1600" dirty="0">
              <a:latin typeface="+mj-lt"/>
              <a:cs typeface="Calibri" panose="020F0502020204030204" pitchFamily="34" charset="0"/>
            </a:endParaRPr>
          </a:p>
        </p:txBody>
      </p:sp>
      <p:pic>
        <p:nvPicPr>
          <p:cNvPr id="4" name="Immagine 3" descr="image001">
            <a:extLst>
              <a:ext uri="{FF2B5EF4-FFF2-40B4-BE49-F238E27FC236}">
                <a16:creationId xmlns:a16="http://schemas.microsoft.com/office/drawing/2014/main" id="{B104D622-19CA-47BB-B791-E01E83D390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8312" y="251795"/>
            <a:ext cx="2372139" cy="31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gnaposto numero diapositiva 4">
            <a:extLst>
              <a:ext uri="{FF2B5EF4-FFF2-40B4-BE49-F238E27FC236}">
                <a16:creationId xmlns:a16="http://schemas.microsoft.com/office/drawing/2014/main" id="{6BCC6468-6E8C-466F-92C1-F8BE704CEF3F}"/>
              </a:ext>
            </a:extLst>
          </p:cNvPr>
          <p:cNvSpPr>
            <a:spLocks noGrp="1"/>
          </p:cNvSpPr>
          <p:nvPr>
            <p:ph type="sldNum" sz="quarter" idx="12"/>
          </p:nvPr>
        </p:nvSpPr>
        <p:spPr/>
        <p:txBody>
          <a:bodyPr/>
          <a:lstStyle/>
          <a:p>
            <a:fld id="{4FAB73BC-B049-4115-A692-8D63A059BFB8}" type="slidenum">
              <a:rPr lang="en-US" smtClean="0"/>
              <a:t>2</a:t>
            </a:fld>
            <a:endParaRPr lang="en-US" dirty="0"/>
          </a:p>
        </p:txBody>
      </p:sp>
      <p:pic>
        <p:nvPicPr>
          <p:cNvPr id="9" name="Immagine 8">
            <a:extLst>
              <a:ext uri="{FF2B5EF4-FFF2-40B4-BE49-F238E27FC236}">
                <a16:creationId xmlns:a16="http://schemas.microsoft.com/office/drawing/2014/main" id="{26BA67F6-591D-463C-8A3C-FBF119447A94}"/>
              </a:ext>
            </a:extLst>
          </p:cNvPr>
          <p:cNvPicPr>
            <a:picLocks noChangeAspect="1"/>
          </p:cNvPicPr>
          <p:nvPr/>
        </p:nvPicPr>
        <p:blipFill>
          <a:blip r:embed="rId5"/>
          <a:stretch>
            <a:fillRect/>
          </a:stretch>
        </p:blipFill>
        <p:spPr>
          <a:xfrm>
            <a:off x="7527235" y="2854146"/>
            <a:ext cx="4002159" cy="2691035"/>
          </a:xfrm>
          <a:prstGeom prst="rect">
            <a:avLst/>
          </a:prstGeom>
        </p:spPr>
      </p:pic>
      <p:graphicFrame>
        <p:nvGraphicFramePr>
          <p:cNvPr id="10" name="Tabella 10">
            <a:extLst>
              <a:ext uri="{FF2B5EF4-FFF2-40B4-BE49-F238E27FC236}">
                <a16:creationId xmlns:a16="http://schemas.microsoft.com/office/drawing/2014/main" id="{0FEDF975-2A32-4A3C-8C12-FAC0FCC52AF3}"/>
              </a:ext>
            </a:extLst>
          </p:cNvPr>
          <p:cNvGraphicFramePr>
            <a:graphicFrameLocks noGrp="1"/>
          </p:cNvGraphicFramePr>
          <p:nvPr>
            <p:extLst>
              <p:ext uri="{D42A27DB-BD31-4B8C-83A1-F6EECF244321}">
                <p14:modId xmlns:p14="http://schemas.microsoft.com/office/powerpoint/2010/main" val="1481600185"/>
              </p:ext>
            </p:extLst>
          </p:nvPr>
        </p:nvGraphicFramePr>
        <p:xfrm>
          <a:off x="905122" y="3059842"/>
          <a:ext cx="6343817" cy="1188720"/>
        </p:xfrm>
        <a:graphic>
          <a:graphicData uri="http://schemas.openxmlformats.org/drawingml/2006/table">
            <a:tbl>
              <a:tblPr firstRow="1" bandRow="1">
                <a:tableStyleId>{5C22544A-7EE6-4342-B048-85BDC9FD1C3A}</a:tableStyleId>
              </a:tblPr>
              <a:tblGrid>
                <a:gridCol w="6343817">
                  <a:extLst>
                    <a:ext uri="{9D8B030D-6E8A-4147-A177-3AD203B41FA5}">
                      <a16:colId xmlns:a16="http://schemas.microsoft.com/office/drawing/2014/main" val="1359413257"/>
                    </a:ext>
                  </a:extLst>
                </a:gridCol>
              </a:tblGrid>
              <a:tr h="849551">
                <a:tc>
                  <a:txBody>
                    <a:bodyPr/>
                    <a:lstStyle/>
                    <a:p>
                      <a:r>
                        <a:rPr lang="it-IT" sz="1200" dirty="0"/>
                        <a:t>L’</a:t>
                      </a:r>
                      <a:r>
                        <a:rPr lang="it-IT" sz="1200" dirty="0">
                          <a:solidFill>
                            <a:srgbClr val="002060"/>
                          </a:solidFill>
                        </a:rPr>
                        <a:t>errore intelligente</a:t>
                      </a:r>
                      <a:r>
                        <a:rPr lang="it-IT" sz="1200" dirty="0"/>
                        <a:t>: </a:t>
                      </a:r>
                      <a:r>
                        <a:rPr lang="it-IT" sz="1200" b="1" i="1" kern="1200" dirty="0">
                          <a:solidFill>
                            <a:schemeClr val="lt1"/>
                          </a:solidFill>
                          <a:effectLst/>
                          <a:latin typeface="+mn-lt"/>
                          <a:ea typeface="+mn-ea"/>
                          <a:cs typeface="+mn-cs"/>
                        </a:rPr>
                        <a:t>La differenza è fra chi gli errori li fa, li riconosce e per questo è più rapido a rimuovere le eventuali conseguenze dannose e chi invece rimuove l’errore, nel senso che nega di averlo fatto […]</a:t>
                      </a:r>
                      <a:endParaRPr lang="it-IT" sz="1200" b="1" kern="1200" dirty="0">
                        <a:solidFill>
                          <a:schemeClr val="lt1"/>
                        </a:solidFill>
                        <a:effectLst/>
                        <a:latin typeface="+mn-lt"/>
                        <a:ea typeface="+mn-ea"/>
                        <a:cs typeface="+mn-cs"/>
                      </a:endParaRPr>
                    </a:p>
                    <a:p>
                      <a:r>
                        <a:rPr lang="it-IT" sz="1200" b="1" i="1" kern="1200" dirty="0">
                          <a:solidFill>
                            <a:schemeClr val="lt1"/>
                          </a:solidFill>
                          <a:effectLst/>
                          <a:latin typeface="+mn-lt"/>
                          <a:ea typeface="+mn-ea"/>
                          <a:cs typeface="+mn-cs"/>
                        </a:rPr>
                        <a:t>Occorre che la politica, una politica diversa [anche a livello aziendale, aggiungo io], una politica del futuro, includa un diverso rapporto con il dubbio e con l’errore intelligente” (G. Carofiglio, Otto e Mezzo del 18 maggio 2020=</a:t>
                      </a:r>
                      <a:r>
                        <a:rPr lang="it-IT" sz="1200" b="1" kern="1200" dirty="0">
                          <a:solidFill>
                            <a:schemeClr val="lt1"/>
                          </a:solidFill>
                          <a:effectLst/>
                          <a:latin typeface="+mn-lt"/>
                          <a:ea typeface="+mn-ea"/>
                          <a:cs typeface="+mn-cs"/>
                        </a:rPr>
                        <a:t>.</a:t>
                      </a:r>
                      <a:endParaRPr lang="it-IT" sz="1200" dirty="0"/>
                    </a:p>
                  </a:txBody>
                  <a:tcPr/>
                </a:tc>
                <a:extLst>
                  <a:ext uri="{0D108BD9-81ED-4DB2-BD59-A6C34878D82A}">
                    <a16:rowId xmlns:a16="http://schemas.microsoft.com/office/drawing/2014/main" val="3911955318"/>
                  </a:ext>
                </a:extLst>
              </a:tr>
            </a:tbl>
          </a:graphicData>
        </a:graphic>
      </p:graphicFrame>
      <p:graphicFrame>
        <p:nvGraphicFramePr>
          <p:cNvPr id="12" name="Tabella 12">
            <a:extLst>
              <a:ext uri="{FF2B5EF4-FFF2-40B4-BE49-F238E27FC236}">
                <a16:creationId xmlns:a16="http://schemas.microsoft.com/office/drawing/2014/main" id="{F2DEA86E-4C09-4A10-AB49-29E4547DEDCF}"/>
              </a:ext>
            </a:extLst>
          </p:cNvPr>
          <p:cNvGraphicFramePr>
            <a:graphicFrameLocks noGrp="1"/>
          </p:cNvGraphicFramePr>
          <p:nvPr>
            <p:extLst>
              <p:ext uri="{D42A27DB-BD31-4B8C-83A1-F6EECF244321}">
                <p14:modId xmlns:p14="http://schemas.microsoft.com/office/powerpoint/2010/main" val="1691520857"/>
              </p:ext>
            </p:extLst>
          </p:nvPr>
        </p:nvGraphicFramePr>
        <p:xfrm>
          <a:off x="905122" y="4335242"/>
          <a:ext cx="6343817" cy="640080"/>
        </p:xfrm>
        <a:graphic>
          <a:graphicData uri="http://schemas.openxmlformats.org/drawingml/2006/table">
            <a:tbl>
              <a:tblPr firstRow="1" bandRow="1">
                <a:tableStyleId>{5C22544A-7EE6-4342-B048-85BDC9FD1C3A}</a:tableStyleId>
              </a:tblPr>
              <a:tblGrid>
                <a:gridCol w="6343817">
                  <a:extLst>
                    <a:ext uri="{9D8B030D-6E8A-4147-A177-3AD203B41FA5}">
                      <a16:colId xmlns:a16="http://schemas.microsoft.com/office/drawing/2014/main" val="204313189"/>
                    </a:ext>
                  </a:extLst>
                </a:gridCol>
              </a:tblGrid>
              <a:tr h="460452">
                <a:tc>
                  <a:txBody>
                    <a:bodyPr/>
                    <a:lstStyle/>
                    <a:p>
                      <a:r>
                        <a:rPr lang="it-IT" sz="1200" b="1" kern="1200" dirty="0">
                          <a:solidFill>
                            <a:schemeClr val="lt1"/>
                          </a:solidFill>
                          <a:effectLst/>
                          <a:latin typeface="+mn-lt"/>
                          <a:ea typeface="+mn-ea"/>
                          <a:cs typeface="+mn-cs"/>
                        </a:rPr>
                        <a:t>«L’arte dell’ascolto va imparata e praticata ogni giorno. Due orecchie e una bocca. Ognuno di noi ha due orecchie e una bocca, il che significa che </a:t>
                      </a:r>
                      <a:r>
                        <a:rPr lang="it-IT" sz="1200" b="1" kern="1200" dirty="0">
                          <a:solidFill>
                            <a:srgbClr val="002060"/>
                          </a:solidFill>
                          <a:effectLst/>
                          <a:latin typeface="+mn-lt"/>
                          <a:ea typeface="+mn-ea"/>
                          <a:cs typeface="+mn-cs"/>
                        </a:rPr>
                        <a:t>dovremmo ascoltare il doppio di quanto parliamo</a:t>
                      </a:r>
                      <a:r>
                        <a:rPr lang="it-IT" sz="1200" b="1" kern="1200" dirty="0">
                          <a:solidFill>
                            <a:schemeClr val="lt1"/>
                          </a:solidFill>
                          <a:effectLst/>
                          <a:latin typeface="+mn-lt"/>
                          <a:ea typeface="+mn-ea"/>
                          <a:cs typeface="+mn-cs"/>
                        </a:rPr>
                        <a:t>» (P. Maugeri, Rock e resilienza)</a:t>
                      </a:r>
                      <a:endParaRPr lang="it-IT" sz="1200" dirty="0"/>
                    </a:p>
                  </a:txBody>
                  <a:tcPr/>
                </a:tc>
                <a:extLst>
                  <a:ext uri="{0D108BD9-81ED-4DB2-BD59-A6C34878D82A}">
                    <a16:rowId xmlns:a16="http://schemas.microsoft.com/office/drawing/2014/main" val="448348229"/>
                  </a:ext>
                </a:extLst>
              </a:tr>
            </a:tbl>
          </a:graphicData>
        </a:graphic>
      </p:graphicFrame>
    </p:spTree>
    <p:extLst>
      <p:ext uri="{BB962C8B-B14F-4D97-AF65-F5344CB8AC3E}">
        <p14:creationId xmlns:p14="http://schemas.microsoft.com/office/powerpoint/2010/main" val="1906953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1167" y="238543"/>
            <a:ext cx="9910241" cy="728869"/>
          </a:xfrm>
        </p:spPr>
        <p:txBody>
          <a:bodyPr/>
          <a:lstStyle/>
          <a:p>
            <a:r>
              <a:rPr lang="it-IT" b="1" dirty="0"/>
              <a:t>Non abbiamo capito niente</a:t>
            </a:r>
          </a:p>
        </p:txBody>
      </p:sp>
      <p:sp>
        <p:nvSpPr>
          <p:cNvPr id="3" name="Segnaposto contenuto 2"/>
          <p:cNvSpPr>
            <a:spLocks noGrp="1"/>
          </p:cNvSpPr>
          <p:nvPr>
            <p:ph idx="1"/>
          </p:nvPr>
        </p:nvSpPr>
        <p:spPr>
          <a:xfrm>
            <a:off x="410818" y="1057179"/>
            <a:ext cx="11211340" cy="5557032"/>
          </a:xfrm>
        </p:spPr>
        <p:txBody>
          <a:bodyPr>
            <a:noAutofit/>
          </a:bodyPr>
          <a:lstStyle/>
          <a:p>
            <a:pPr marL="0" lvl="1" indent="0" algn="just">
              <a:spcBef>
                <a:spcPts val="600"/>
              </a:spcBef>
              <a:spcAft>
                <a:spcPts val="600"/>
              </a:spcAft>
              <a:buNone/>
            </a:pPr>
            <a:r>
              <a:rPr lang="it-IT" sz="2800" b="1" dirty="0">
                <a:solidFill>
                  <a:srgbClr val="002060"/>
                </a:solidFill>
              </a:rPr>
              <a:t>Boom della comunicazione</a:t>
            </a:r>
            <a:endParaRPr lang="it-IT" sz="2800" dirty="0">
              <a:solidFill>
                <a:srgbClr val="002060"/>
              </a:solidFill>
            </a:endParaRPr>
          </a:p>
          <a:p>
            <a:pPr lvl="1" indent="-457200">
              <a:spcBef>
                <a:spcPts val="600"/>
              </a:spcBef>
              <a:spcAft>
                <a:spcPts val="600"/>
              </a:spcAft>
            </a:pPr>
            <a:r>
              <a:rPr lang="it-IT" sz="1600" b="1" dirty="0">
                <a:solidFill>
                  <a:srgbClr val="002060"/>
                </a:solidFill>
              </a:rPr>
              <a:t>“C’è il boom della comunicazione: tutti a comunicare che stanno comunicando” (Altan)</a:t>
            </a:r>
          </a:p>
          <a:p>
            <a:pPr lvl="1" indent="-457200">
              <a:spcBef>
                <a:spcPts val="600"/>
              </a:spcBef>
              <a:spcAft>
                <a:spcPts val="600"/>
              </a:spcAft>
            </a:pPr>
            <a:r>
              <a:rPr lang="it-IT" sz="1600" b="1" dirty="0">
                <a:solidFill>
                  <a:srgbClr val="002060"/>
                </a:solidFill>
              </a:rPr>
              <a:t>Comunicare cosa?</a:t>
            </a:r>
          </a:p>
          <a:p>
            <a:pPr lvl="1" indent="-457200">
              <a:spcBef>
                <a:spcPts val="600"/>
              </a:spcBef>
              <a:spcAft>
                <a:spcPts val="600"/>
              </a:spcAft>
            </a:pPr>
            <a:r>
              <a:rPr lang="it-IT" sz="1600" b="1" i="1" dirty="0">
                <a:solidFill>
                  <a:srgbClr val="002060"/>
                </a:solidFill>
              </a:rPr>
              <a:t>Storytelling</a:t>
            </a:r>
            <a:r>
              <a:rPr lang="it-IT" sz="1600" b="1" dirty="0">
                <a:solidFill>
                  <a:srgbClr val="002060"/>
                </a:solidFill>
              </a:rPr>
              <a:t>: minimizzazione dei rischi: infiniti e </a:t>
            </a:r>
          </a:p>
          <a:p>
            <a:pPr marL="0" lvl="1" indent="0">
              <a:spcBef>
                <a:spcPts val="600"/>
              </a:spcBef>
              <a:spcAft>
                <a:spcPts val="600"/>
              </a:spcAft>
              <a:buNone/>
            </a:pPr>
            <a:r>
              <a:rPr lang="it-IT" sz="1600" b="1" dirty="0">
                <a:solidFill>
                  <a:srgbClr val="002060"/>
                </a:solidFill>
              </a:rPr>
              <a:t>           contraddittori rischi non vagliati, interpretati e </a:t>
            </a:r>
          </a:p>
          <a:p>
            <a:pPr marL="0" lvl="1" indent="0">
              <a:spcBef>
                <a:spcPts val="600"/>
              </a:spcBef>
              <a:spcAft>
                <a:spcPts val="600"/>
              </a:spcAft>
              <a:buNone/>
            </a:pPr>
            <a:r>
              <a:rPr lang="it-IT" sz="1600" b="1" dirty="0">
                <a:solidFill>
                  <a:srgbClr val="002060"/>
                </a:solidFill>
              </a:rPr>
              <a:t>           connessi</a:t>
            </a:r>
          </a:p>
          <a:p>
            <a:pPr lvl="1" indent="-457200">
              <a:spcBef>
                <a:spcPts val="600"/>
              </a:spcBef>
              <a:spcAft>
                <a:spcPts val="600"/>
              </a:spcAft>
            </a:pPr>
            <a:r>
              <a:rPr lang="it-IT" sz="1600" b="1" dirty="0">
                <a:solidFill>
                  <a:srgbClr val="002060"/>
                </a:solidFill>
                <a:latin typeface="Calibri" panose="020F0502020204030204" pitchFamily="34" charset="0"/>
                <a:cs typeface="Calibri" panose="020F0502020204030204" pitchFamily="34" charset="0"/>
              </a:rPr>
              <a:t>Output: babele comunicativa (Piano nazionale di </a:t>
            </a:r>
          </a:p>
          <a:p>
            <a:pPr marL="0" lvl="1" indent="0">
              <a:spcBef>
                <a:spcPts val="600"/>
              </a:spcBef>
              <a:spcAft>
                <a:spcPts val="600"/>
              </a:spcAft>
              <a:buNone/>
            </a:pPr>
            <a:r>
              <a:rPr lang="it-IT" sz="1600" b="1" dirty="0">
                <a:solidFill>
                  <a:srgbClr val="002060"/>
                </a:solidFill>
                <a:latin typeface="Calibri" panose="020F0502020204030204" pitchFamily="34" charset="0"/>
                <a:cs typeface="Calibri" panose="020F0502020204030204" pitchFamily="34" charset="0"/>
              </a:rPr>
              <a:t>          preparazione e risposta ad una pandemia influenzale)</a:t>
            </a:r>
          </a:p>
          <a:p>
            <a:pPr marL="0" lvl="1" indent="0">
              <a:spcBef>
                <a:spcPts val="600"/>
              </a:spcBef>
              <a:spcAft>
                <a:spcPts val="600"/>
              </a:spcAft>
              <a:buNone/>
            </a:pPr>
            <a:r>
              <a:rPr lang="it-IT" sz="2800" b="1" dirty="0">
                <a:solidFill>
                  <a:srgbClr val="002060"/>
                </a:solidFill>
              </a:rPr>
              <a:t>La responsabilità sociale delle imprese</a:t>
            </a:r>
            <a:endParaRPr lang="it-IT" sz="2800" dirty="0">
              <a:solidFill>
                <a:srgbClr val="002060"/>
              </a:solidFill>
            </a:endParaRPr>
          </a:p>
          <a:p>
            <a:pPr lvl="1" indent="-457200">
              <a:spcBef>
                <a:spcPts val="600"/>
              </a:spcBef>
              <a:spcAft>
                <a:spcPts val="600"/>
              </a:spcAft>
            </a:pPr>
            <a:r>
              <a:rPr lang="it-IT" sz="1600" b="1" dirty="0">
                <a:solidFill>
                  <a:srgbClr val="002060"/>
                </a:solidFill>
                <a:latin typeface="Calibri" panose="020F0502020204030204" pitchFamily="34" charset="0"/>
                <a:cs typeface="Calibri" panose="020F0502020204030204" pitchFamily="34" charset="0"/>
              </a:rPr>
              <a:t>Qual è il ruolo delle imprese?</a:t>
            </a:r>
          </a:p>
          <a:p>
            <a:pPr lvl="1" indent="-457200">
              <a:spcBef>
                <a:spcPts val="600"/>
              </a:spcBef>
              <a:spcAft>
                <a:spcPts val="600"/>
              </a:spcAft>
            </a:pPr>
            <a:r>
              <a:rPr lang="it-IT" sz="1600" b="1" dirty="0">
                <a:solidFill>
                  <a:srgbClr val="002060"/>
                </a:solidFill>
                <a:latin typeface="Calibri" panose="020F0502020204030204" pitchFamily="34" charset="0"/>
                <a:cs typeface="Calibri" panose="020F0502020204030204" pitchFamily="34" charset="0"/>
              </a:rPr>
              <a:t>Si tratta di domanda che ha molteplici risposte, infinite sfaccettature, numerose problematiche applicative, che convergono nello scopo, cui si è fatto riferimento: la </a:t>
            </a:r>
            <a:r>
              <a:rPr lang="it-IT" sz="1600" b="1" dirty="0">
                <a:solidFill>
                  <a:srgbClr val="C00000"/>
                </a:solidFill>
                <a:latin typeface="Calibri" panose="020F0502020204030204" pitchFamily="34" charset="0"/>
                <a:cs typeface="Calibri" panose="020F0502020204030204" pitchFamily="34" charset="0"/>
              </a:rPr>
              <a:t>resilienza</a:t>
            </a:r>
            <a:r>
              <a:rPr lang="it-IT" sz="1600" b="1" dirty="0">
                <a:solidFill>
                  <a:srgbClr val="002060"/>
                </a:solidFill>
                <a:latin typeface="Calibri" panose="020F0502020204030204" pitchFamily="34" charset="0"/>
                <a:cs typeface="Calibri" panose="020F0502020204030204" pitchFamily="34" charset="0"/>
              </a:rPr>
              <a:t>, e gli strumenti per costruirla e mantenerla.</a:t>
            </a:r>
          </a:p>
        </p:txBody>
      </p:sp>
      <p:pic>
        <p:nvPicPr>
          <p:cNvPr id="4" name="Immagine 3" descr="image001">
            <a:extLst>
              <a:ext uri="{FF2B5EF4-FFF2-40B4-BE49-F238E27FC236}">
                <a16:creationId xmlns:a16="http://schemas.microsoft.com/office/drawing/2014/main" id="{B104D622-19CA-47BB-B791-E01E83D390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8312" y="251795"/>
            <a:ext cx="2372139" cy="31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gnaposto numero diapositiva 4">
            <a:extLst>
              <a:ext uri="{FF2B5EF4-FFF2-40B4-BE49-F238E27FC236}">
                <a16:creationId xmlns:a16="http://schemas.microsoft.com/office/drawing/2014/main" id="{6BCC6468-6E8C-466F-92C1-F8BE704CEF3F}"/>
              </a:ext>
            </a:extLst>
          </p:cNvPr>
          <p:cNvSpPr>
            <a:spLocks noGrp="1"/>
          </p:cNvSpPr>
          <p:nvPr>
            <p:ph type="sldNum" sz="quarter" idx="12"/>
          </p:nvPr>
        </p:nvSpPr>
        <p:spPr/>
        <p:txBody>
          <a:bodyPr/>
          <a:lstStyle/>
          <a:p>
            <a:fld id="{4FAB73BC-B049-4115-A692-8D63A059BFB8}" type="slidenum">
              <a:rPr lang="en-US" smtClean="0"/>
              <a:t>3</a:t>
            </a:fld>
            <a:endParaRPr lang="en-US" dirty="0"/>
          </a:p>
        </p:txBody>
      </p:sp>
      <p:pic>
        <p:nvPicPr>
          <p:cNvPr id="7" name="Immagine 6">
            <a:extLst>
              <a:ext uri="{FF2B5EF4-FFF2-40B4-BE49-F238E27FC236}">
                <a16:creationId xmlns:a16="http://schemas.microsoft.com/office/drawing/2014/main" id="{90C20736-4AA6-4992-B72B-301D1AB6D7DE}"/>
              </a:ext>
            </a:extLst>
          </p:cNvPr>
          <p:cNvPicPr>
            <a:picLocks noChangeAspect="1"/>
          </p:cNvPicPr>
          <p:nvPr/>
        </p:nvPicPr>
        <p:blipFill>
          <a:blip r:embed="rId4"/>
          <a:stretch>
            <a:fillRect/>
          </a:stretch>
        </p:blipFill>
        <p:spPr>
          <a:xfrm>
            <a:off x="5817712" y="1855308"/>
            <a:ext cx="5963470" cy="2385388"/>
          </a:xfrm>
          <a:prstGeom prst="rect">
            <a:avLst/>
          </a:prstGeom>
        </p:spPr>
      </p:pic>
    </p:spTree>
    <p:extLst>
      <p:ext uri="{BB962C8B-B14F-4D97-AF65-F5344CB8AC3E}">
        <p14:creationId xmlns:p14="http://schemas.microsoft.com/office/powerpoint/2010/main" val="2006503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1167" y="238543"/>
            <a:ext cx="9910241" cy="728869"/>
          </a:xfrm>
        </p:spPr>
        <p:txBody>
          <a:bodyPr/>
          <a:lstStyle/>
          <a:p>
            <a:r>
              <a:rPr lang="it-IT" b="1" dirty="0"/>
              <a:t>La CSR </a:t>
            </a:r>
            <a:r>
              <a:rPr lang="it-IT" sz="3000" b="1" i="1" dirty="0"/>
              <a:t>(Corporate Social </a:t>
            </a:r>
            <a:r>
              <a:rPr lang="it-IT" sz="3000" b="1" i="1" dirty="0" err="1"/>
              <a:t>Responsibility</a:t>
            </a:r>
            <a:r>
              <a:rPr lang="it-IT" sz="3000" b="1" i="1" dirty="0"/>
              <a:t>)</a:t>
            </a:r>
          </a:p>
        </p:txBody>
      </p:sp>
      <p:sp>
        <p:nvSpPr>
          <p:cNvPr id="3" name="Segnaposto contenuto 2"/>
          <p:cNvSpPr>
            <a:spLocks noGrp="1"/>
          </p:cNvSpPr>
          <p:nvPr>
            <p:ph idx="1"/>
          </p:nvPr>
        </p:nvSpPr>
        <p:spPr>
          <a:xfrm>
            <a:off x="410818" y="1057179"/>
            <a:ext cx="11211340" cy="5557032"/>
          </a:xfrm>
        </p:spPr>
        <p:txBody>
          <a:bodyPr>
            <a:noAutofit/>
          </a:bodyPr>
          <a:lstStyle/>
          <a:p>
            <a:pPr marL="0" lvl="1" indent="0" algn="just">
              <a:spcBef>
                <a:spcPts val="600"/>
              </a:spcBef>
              <a:spcAft>
                <a:spcPts val="600"/>
              </a:spcAft>
              <a:buNone/>
            </a:pPr>
            <a:endParaRPr lang="it-IT" sz="2800" b="1" dirty="0">
              <a:solidFill>
                <a:srgbClr val="002060"/>
              </a:solidFill>
            </a:endParaRPr>
          </a:p>
          <a:p>
            <a:pPr marL="0" lvl="1" indent="0" algn="just">
              <a:spcBef>
                <a:spcPts val="600"/>
              </a:spcBef>
              <a:spcAft>
                <a:spcPts val="600"/>
              </a:spcAft>
              <a:buNone/>
            </a:pPr>
            <a:endParaRPr lang="it-IT" sz="2800" b="1" dirty="0">
              <a:solidFill>
                <a:srgbClr val="002060"/>
              </a:solidFill>
            </a:endParaRPr>
          </a:p>
          <a:p>
            <a:pPr marL="0" lvl="1" indent="0" algn="just">
              <a:spcBef>
                <a:spcPts val="600"/>
              </a:spcBef>
              <a:spcAft>
                <a:spcPts val="600"/>
              </a:spcAft>
              <a:buNone/>
            </a:pPr>
            <a:endParaRPr lang="it-IT" sz="2800" b="1" dirty="0">
              <a:solidFill>
                <a:srgbClr val="002060"/>
              </a:solidFill>
            </a:endParaRPr>
          </a:p>
          <a:p>
            <a:pPr lvl="1" indent="-457200">
              <a:spcBef>
                <a:spcPts val="600"/>
              </a:spcBef>
              <a:spcAft>
                <a:spcPts val="600"/>
              </a:spcAft>
            </a:pPr>
            <a:r>
              <a:rPr lang="it-IT" sz="1600" b="1" dirty="0">
                <a:solidFill>
                  <a:srgbClr val="002060"/>
                </a:solidFill>
                <a:latin typeface="+mj-lt"/>
              </a:rPr>
              <a:t>Strategie di innovazione: i dati del WEF (2) e di </a:t>
            </a:r>
            <a:r>
              <a:rPr lang="it-IT" sz="1600" b="1" dirty="0" err="1">
                <a:solidFill>
                  <a:srgbClr val="002060"/>
                </a:solidFill>
                <a:latin typeface="+mj-lt"/>
              </a:rPr>
              <a:t>GreenItaly</a:t>
            </a:r>
            <a:r>
              <a:rPr lang="it-IT" sz="1600" b="1" dirty="0">
                <a:solidFill>
                  <a:srgbClr val="002060"/>
                </a:solidFill>
                <a:latin typeface="+mj-lt"/>
              </a:rPr>
              <a:t> (3) sul ruolo delle imprese nell’ottica delle sostenibilità</a:t>
            </a:r>
          </a:p>
          <a:p>
            <a:pPr lvl="1" indent="-457200">
              <a:spcBef>
                <a:spcPts val="600"/>
              </a:spcBef>
              <a:spcAft>
                <a:spcPts val="600"/>
              </a:spcAft>
            </a:pPr>
            <a:r>
              <a:rPr lang="it-IT" sz="1600" b="1" dirty="0">
                <a:solidFill>
                  <a:srgbClr val="002060"/>
                </a:solidFill>
                <a:latin typeface="+mj-lt"/>
                <a:cs typeface="Calibri" panose="020F0502020204030204" pitchFamily="34" charset="0"/>
              </a:rPr>
              <a:t>Questi trend mostrano maggiore produttività e competitività </a:t>
            </a:r>
            <a:r>
              <a:rPr lang="it-IT" sz="1600" b="1" dirty="0">
                <a:solidFill>
                  <a:srgbClr val="002060"/>
                </a:solidFill>
                <a:latin typeface="+mj-lt"/>
                <a:cs typeface="Calibri" panose="020F0502020204030204" pitchFamily="34" charset="0"/>
                <a:sym typeface="Wingdings" panose="05000000000000000000" pitchFamily="2" charset="2"/>
              </a:rPr>
              <a:t> maggiore </a:t>
            </a:r>
            <a:r>
              <a:rPr lang="it-IT" sz="1600" b="1" dirty="0">
                <a:solidFill>
                  <a:srgbClr val="C00000"/>
                </a:solidFill>
                <a:latin typeface="+mj-lt"/>
                <a:cs typeface="Calibri" panose="020F0502020204030204" pitchFamily="34" charset="0"/>
                <a:sym typeface="Wingdings" panose="05000000000000000000" pitchFamily="2" charset="2"/>
              </a:rPr>
              <a:t>resilienza</a:t>
            </a:r>
            <a:endParaRPr lang="it-IT" sz="1600" b="1" dirty="0">
              <a:solidFill>
                <a:srgbClr val="C00000"/>
              </a:solidFill>
              <a:latin typeface="+mj-lt"/>
              <a:cs typeface="Calibri" panose="020F0502020204030204" pitchFamily="34" charset="0"/>
            </a:endParaRPr>
          </a:p>
          <a:p>
            <a:pPr lvl="1" indent="-457200">
              <a:spcBef>
                <a:spcPts val="600"/>
              </a:spcBef>
              <a:spcAft>
                <a:spcPts val="600"/>
              </a:spcAft>
            </a:pPr>
            <a:r>
              <a:rPr lang="it-IT" sz="1600" b="1" dirty="0">
                <a:solidFill>
                  <a:srgbClr val="002060"/>
                </a:solidFill>
                <a:latin typeface="+mj-lt"/>
                <a:cs typeface="Calibri" panose="020F0502020204030204" pitchFamily="34" charset="0"/>
              </a:rPr>
              <a:t>Il ruolo dei grandi players finanziari: gli investimenti sostenibili</a:t>
            </a:r>
          </a:p>
          <a:p>
            <a:pPr lvl="1" indent="-457200">
              <a:spcBef>
                <a:spcPts val="600"/>
              </a:spcBef>
              <a:spcAft>
                <a:spcPts val="600"/>
              </a:spcAft>
            </a:pPr>
            <a:r>
              <a:rPr lang="it-IT" sz="1600" b="1" dirty="0">
                <a:solidFill>
                  <a:srgbClr val="002060"/>
                </a:solidFill>
                <a:latin typeface="+mj-lt"/>
                <a:cs typeface="Calibri" panose="020F0502020204030204" pitchFamily="34" charset="0"/>
              </a:rPr>
              <a:t>Preparazione e trasparenza: ma l’obiettivo non può essere la trasparenza fine a se stessa. La divulgazione dovrebbe essere un mezzo per ottenere un capitalismo più sostenibile e inclusivo (Laurence D. Fink, CEO di Black Rock).</a:t>
            </a:r>
          </a:p>
          <a:p>
            <a:pPr lvl="1" indent="-457200">
              <a:spcBef>
                <a:spcPts val="600"/>
              </a:spcBef>
              <a:spcAft>
                <a:spcPts val="600"/>
              </a:spcAft>
            </a:pPr>
            <a:endParaRPr lang="it-IT" sz="1600" b="1" dirty="0">
              <a:solidFill>
                <a:srgbClr val="002060"/>
              </a:solidFill>
              <a:latin typeface="+mj-lt"/>
              <a:cs typeface="Calibri" panose="020F0502020204030204" pitchFamily="34" charset="0"/>
            </a:endParaRPr>
          </a:p>
          <a:p>
            <a:pPr marL="228600" lvl="1" indent="-228600">
              <a:spcBef>
                <a:spcPts val="600"/>
              </a:spcBef>
              <a:spcAft>
                <a:spcPts val="600"/>
              </a:spcAft>
              <a:buAutoNum type="arabicParenBoth"/>
            </a:pPr>
            <a:r>
              <a:rPr lang="it-IT" sz="1100" b="1" dirty="0">
                <a:solidFill>
                  <a:srgbClr val="006600"/>
                </a:solidFill>
                <a:latin typeface="+mj-lt"/>
                <a:cs typeface="Calibri" panose="020F0502020204030204" pitchFamily="34" charset="0"/>
                <a:hlinkClick r:id="rId3">
                  <a:extLst>
                    <a:ext uri="{A12FA001-AC4F-418D-AE19-62706E023703}">
                      <ahyp:hlinkClr xmlns:ahyp="http://schemas.microsoft.com/office/drawing/2018/hyperlinkcolor" val="tx"/>
                    </a:ext>
                  </a:extLst>
                </a:hlinkClick>
              </a:rPr>
              <a:t>http://www.governo.it/it/articolo/conferenza-stampa-del-presidente-conte/14450</a:t>
            </a:r>
            <a:endParaRPr lang="it-IT" sz="1100" b="1" dirty="0">
              <a:solidFill>
                <a:srgbClr val="006600"/>
              </a:solidFill>
              <a:latin typeface="+mj-lt"/>
              <a:cs typeface="Calibri" panose="020F0502020204030204" pitchFamily="34" charset="0"/>
            </a:endParaRPr>
          </a:p>
          <a:p>
            <a:pPr marL="228600" lvl="1" indent="-228600">
              <a:spcBef>
                <a:spcPts val="600"/>
              </a:spcBef>
              <a:spcAft>
                <a:spcPts val="600"/>
              </a:spcAft>
              <a:buAutoNum type="arabicParenBoth"/>
            </a:pPr>
            <a:r>
              <a:rPr lang="it-IT" sz="1100" dirty="0">
                <a:solidFill>
                  <a:srgbClr val="006600"/>
                </a:solidFill>
                <a:latin typeface="+mj-lt"/>
                <a:cs typeface="Calibri" panose="020F0502020204030204" pitchFamily="34" charset="0"/>
                <a:hlinkClick r:id="rId4">
                  <a:extLst>
                    <a:ext uri="{A12FA001-AC4F-418D-AE19-62706E023703}">
                      <ahyp:hlinkClr xmlns:ahyp="http://schemas.microsoft.com/office/drawing/2018/hyperlinkcolor" val="tx"/>
                    </a:ext>
                  </a:extLst>
                </a:hlinkClick>
              </a:rPr>
              <a:t>https://www.weforum.org/agenda/2020/03/coronavirus-and-corporate-social-innovation/</a:t>
            </a:r>
            <a:r>
              <a:rPr lang="it-IT" sz="1100" dirty="0">
                <a:solidFill>
                  <a:srgbClr val="006600"/>
                </a:solidFill>
                <a:latin typeface="+mj-lt"/>
                <a:cs typeface="Calibri" panose="020F0502020204030204" pitchFamily="34" charset="0"/>
              </a:rPr>
              <a:t> </a:t>
            </a:r>
          </a:p>
          <a:p>
            <a:pPr marL="228600" lvl="1" indent="-228600">
              <a:spcBef>
                <a:spcPts val="600"/>
              </a:spcBef>
              <a:spcAft>
                <a:spcPts val="600"/>
              </a:spcAft>
              <a:buAutoNum type="arabicParenBoth"/>
            </a:pPr>
            <a:r>
              <a:rPr lang="it-IT" sz="1100" dirty="0">
                <a:solidFill>
                  <a:srgbClr val="006600"/>
                </a:solidFill>
                <a:latin typeface="+mj-lt"/>
                <a:cs typeface="Calibri" panose="020F0502020204030204" pitchFamily="34" charset="0"/>
                <a:hlinkClick r:id="rId5">
                  <a:extLst>
                    <a:ext uri="{A12FA001-AC4F-418D-AE19-62706E023703}">
                      <ahyp:hlinkClr xmlns:ahyp="http://schemas.microsoft.com/office/drawing/2018/hyperlinkcolor" val="tx"/>
                    </a:ext>
                  </a:extLst>
                </a:hlinkClick>
              </a:rPr>
              <a:t>https://www.osservatoriosocialis.it/2018/06/22/viii-rapporto-impegno-sociale-delle-aziende-italia/</a:t>
            </a:r>
            <a:r>
              <a:rPr lang="it-IT" sz="1100" dirty="0">
                <a:solidFill>
                  <a:srgbClr val="006600"/>
                </a:solidFill>
                <a:latin typeface="+mj-lt"/>
                <a:cs typeface="Calibri" panose="020F0502020204030204" pitchFamily="34" charset="0"/>
              </a:rPr>
              <a:t> </a:t>
            </a:r>
          </a:p>
        </p:txBody>
      </p:sp>
      <p:pic>
        <p:nvPicPr>
          <p:cNvPr id="4" name="Immagine 3" descr="image001">
            <a:extLst>
              <a:ext uri="{FF2B5EF4-FFF2-40B4-BE49-F238E27FC236}">
                <a16:creationId xmlns:a16="http://schemas.microsoft.com/office/drawing/2014/main" id="{B104D622-19CA-47BB-B791-E01E83D3900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28312" y="251795"/>
            <a:ext cx="2372139" cy="31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gnaposto numero diapositiva 4">
            <a:extLst>
              <a:ext uri="{FF2B5EF4-FFF2-40B4-BE49-F238E27FC236}">
                <a16:creationId xmlns:a16="http://schemas.microsoft.com/office/drawing/2014/main" id="{6BCC6468-6E8C-466F-92C1-F8BE704CEF3F}"/>
              </a:ext>
            </a:extLst>
          </p:cNvPr>
          <p:cNvSpPr>
            <a:spLocks noGrp="1"/>
          </p:cNvSpPr>
          <p:nvPr>
            <p:ph type="sldNum" sz="quarter" idx="12"/>
          </p:nvPr>
        </p:nvSpPr>
        <p:spPr/>
        <p:txBody>
          <a:bodyPr/>
          <a:lstStyle/>
          <a:p>
            <a:fld id="{4FAB73BC-B049-4115-A692-8D63A059BFB8}" type="slidenum">
              <a:rPr lang="en-US" smtClean="0"/>
              <a:t>4</a:t>
            </a:fld>
            <a:endParaRPr lang="en-US" dirty="0"/>
          </a:p>
        </p:txBody>
      </p:sp>
      <p:pic>
        <p:nvPicPr>
          <p:cNvPr id="8" name="Immagine 7">
            <a:extLst>
              <a:ext uri="{FF2B5EF4-FFF2-40B4-BE49-F238E27FC236}">
                <a16:creationId xmlns:a16="http://schemas.microsoft.com/office/drawing/2014/main" id="{C462CE55-66D5-4BA2-AE22-3BF5D56E3885}"/>
              </a:ext>
            </a:extLst>
          </p:cNvPr>
          <p:cNvPicPr>
            <a:picLocks noChangeAspect="1"/>
          </p:cNvPicPr>
          <p:nvPr/>
        </p:nvPicPr>
        <p:blipFill>
          <a:blip r:embed="rId7"/>
          <a:stretch>
            <a:fillRect/>
          </a:stretch>
        </p:blipFill>
        <p:spPr>
          <a:xfrm>
            <a:off x="7538096" y="4280452"/>
            <a:ext cx="3086039" cy="2125938"/>
          </a:xfrm>
          <a:prstGeom prst="rect">
            <a:avLst/>
          </a:prstGeom>
        </p:spPr>
      </p:pic>
      <p:graphicFrame>
        <p:nvGraphicFramePr>
          <p:cNvPr id="6" name="Tabella 6">
            <a:extLst>
              <a:ext uri="{FF2B5EF4-FFF2-40B4-BE49-F238E27FC236}">
                <a16:creationId xmlns:a16="http://schemas.microsoft.com/office/drawing/2014/main" id="{CA1D17F7-2FE7-40B9-9ED4-8C74F322DA97}"/>
              </a:ext>
            </a:extLst>
          </p:cNvPr>
          <p:cNvGraphicFramePr>
            <a:graphicFrameLocks noGrp="1"/>
          </p:cNvGraphicFramePr>
          <p:nvPr>
            <p:extLst>
              <p:ext uri="{D42A27DB-BD31-4B8C-83A1-F6EECF244321}">
                <p14:modId xmlns:p14="http://schemas.microsoft.com/office/powerpoint/2010/main" val="3169688706"/>
              </p:ext>
            </p:extLst>
          </p:nvPr>
        </p:nvGraphicFramePr>
        <p:xfrm>
          <a:off x="569842" y="967412"/>
          <a:ext cx="11131828" cy="1310640"/>
        </p:xfrm>
        <a:graphic>
          <a:graphicData uri="http://schemas.openxmlformats.org/drawingml/2006/table">
            <a:tbl>
              <a:tblPr firstRow="1" bandRow="1">
                <a:tableStyleId>{5C22544A-7EE6-4342-B048-85BDC9FD1C3A}</a:tableStyleId>
              </a:tblPr>
              <a:tblGrid>
                <a:gridCol w="11131828">
                  <a:extLst>
                    <a:ext uri="{9D8B030D-6E8A-4147-A177-3AD203B41FA5}">
                      <a16:colId xmlns:a16="http://schemas.microsoft.com/office/drawing/2014/main" val="3815913186"/>
                    </a:ext>
                  </a:extLst>
                </a:gridCol>
              </a:tblGrid>
              <a:tr h="370840">
                <a:tc>
                  <a:txBody>
                    <a:bodyPr/>
                    <a:lstStyle/>
                    <a:p>
                      <a:r>
                        <a:rPr lang="it-IT" sz="1600" b="1" i="1" kern="1200" dirty="0">
                          <a:solidFill>
                            <a:schemeClr val="lt1"/>
                          </a:solidFill>
                          <a:effectLst/>
                          <a:latin typeface="+mn-lt"/>
                          <a:ea typeface="+mn-ea"/>
                          <a:cs typeface="+mn-cs"/>
                        </a:rPr>
                        <a:t>“Stiamo fronteggiando una situazione mai vista in tempi di pace […] Il gruppo di esperti […] dialogherà con il comitato tecnico-scientifico per modificare le logiche dell’organizzazione del lavoro sin qui consolidate e per ripensare alcuni radicati modelli organizzativi di vita economica e sociale. Dobbiamo </a:t>
                      </a:r>
                      <a:r>
                        <a:rPr lang="it-IT" sz="1600" b="1" i="1" kern="1200" dirty="0">
                          <a:solidFill>
                            <a:srgbClr val="002060"/>
                          </a:solidFill>
                          <a:effectLst/>
                          <a:latin typeface="+mn-lt"/>
                          <a:ea typeface="+mn-ea"/>
                          <a:cs typeface="+mn-cs"/>
                        </a:rPr>
                        <a:t>inventare e proporre nuovi modelli organizzativi più innovativi</a:t>
                      </a:r>
                      <a:r>
                        <a:rPr lang="it-IT" sz="1600" b="1" i="1" kern="1200" dirty="0">
                          <a:solidFill>
                            <a:schemeClr val="lt1"/>
                          </a:solidFill>
                          <a:effectLst/>
                          <a:latin typeface="+mn-lt"/>
                          <a:ea typeface="+mn-ea"/>
                          <a:cs typeface="+mn-cs"/>
                        </a:rPr>
                        <a:t>, che tengano conto della qualità della vita […] i Professori Enrico Giovannini e Filomena Maggino cureranno il benessere equo e sostenibile, raccoglieranno le migliori pratiche, i migliori modelli organizzativi e </a:t>
                      </a:r>
                      <a:r>
                        <a:rPr lang="it-IT" sz="1600" b="1" i="1" kern="1200" dirty="0" err="1">
                          <a:solidFill>
                            <a:schemeClr val="lt1"/>
                          </a:solidFill>
                          <a:effectLst/>
                          <a:latin typeface="+mn-lt"/>
                          <a:ea typeface="+mn-ea"/>
                          <a:cs typeface="+mn-cs"/>
                        </a:rPr>
                        <a:t>ri</a:t>
                      </a:r>
                      <a:r>
                        <a:rPr lang="it-IT" sz="1600" b="1" i="1" kern="1200" dirty="0">
                          <a:solidFill>
                            <a:schemeClr val="lt1"/>
                          </a:solidFill>
                          <a:effectLst/>
                          <a:latin typeface="+mn-lt"/>
                          <a:ea typeface="+mn-ea"/>
                          <a:cs typeface="+mn-cs"/>
                        </a:rPr>
                        <a:t>-organizzativi, ….(1)”</a:t>
                      </a:r>
                      <a:endParaRPr lang="it-IT" sz="1600" i="1" dirty="0"/>
                    </a:p>
                  </a:txBody>
                  <a:tcPr/>
                </a:tc>
                <a:extLst>
                  <a:ext uri="{0D108BD9-81ED-4DB2-BD59-A6C34878D82A}">
                    <a16:rowId xmlns:a16="http://schemas.microsoft.com/office/drawing/2014/main" val="2945159517"/>
                  </a:ext>
                </a:extLst>
              </a:tr>
            </a:tbl>
          </a:graphicData>
        </a:graphic>
      </p:graphicFrame>
    </p:spTree>
    <p:extLst>
      <p:ext uri="{BB962C8B-B14F-4D97-AF65-F5344CB8AC3E}">
        <p14:creationId xmlns:p14="http://schemas.microsoft.com/office/powerpoint/2010/main" val="327221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1167" y="238543"/>
            <a:ext cx="9910241" cy="728869"/>
          </a:xfrm>
        </p:spPr>
        <p:txBody>
          <a:bodyPr/>
          <a:lstStyle/>
          <a:p>
            <a:r>
              <a:rPr lang="it-IT" b="1" dirty="0"/>
              <a:t>Quali strumenti utilizzare?</a:t>
            </a:r>
          </a:p>
        </p:txBody>
      </p:sp>
      <p:sp>
        <p:nvSpPr>
          <p:cNvPr id="3" name="Segnaposto contenuto 2"/>
          <p:cNvSpPr>
            <a:spLocks noGrp="1"/>
          </p:cNvSpPr>
          <p:nvPr>
            <p:ph idx="1"/>
          </p:nvPr>
        </p:nvSpPr>
        <p:spPr>
          <a:xfrm>
            <a:off x="410818" y="1057179"/>
            <a:ext cx="11211340" cy="5557032"/>
          </a:xfrm>
        </p:spPr>
        <p:txBody>
          <a:bodyPr>
            <a:noAutofit/>
          </a:bodyPr>
          <a:lstStyle/>
          <a:p>
            <a:pPr marL="0" lvl="1" indent="0" algn="just">
              <a:spcBef>
                <a:spcPts val="600"/>
              </a:spcBef>
              <a:spcAft>
                <a:spcPts val="600"/>
              </a:spcAft>
              <a:buNone/>
            </a:pPr>
            <a:r>
              <a:rPr lang="it-IT" sz="2800" b="1" dirty="0">
                <a:solidFill>
                  <a:srgbClr val="002060"/>
                </a:solidFill>
              </a:rPr>
              <a:t>Strumenti esistenti e aspetto psicologico</a:t>
            </a:r>
            <a:endParaRPr lang="it-IT" sz="2800" dirty="0">
              <a:solidFill>
                <a:srgbClr val="002060"/>
              </a:solidFill>
            </a:endParaRPr>
          </a:p>
          <a:p>
            <a:pPr lvl="1" indent="-457200">
              <a:spcBef>
                <a:spcPts val="600"/>
              </a:spcBef>
              <a:spcAft>
                <a:spcPts val="600"/>
              </a:spcAft>
            </a:pPr>
            <a:r>
              <a:rPr lang="it-IT" sz="1600" b="1" dirty="0">
                <a:solidFill>
                  <a:srgbClr val="002060"/>
                </a:solidFill>
                <a:latin typeface="+mj-lt"/>
              </a:rPr>
              <a:t>Percezione del rischio: in pandemia cambia la prospettiva, anche delle imprese</a:t>
            </a:r>
          </a:p>
          <a:p>
            <a:pPr lvl="1" indent="-457200">
              <a:spcBef>
                <a:spcPts val="600"/>
              </a:spcBef>
              <a:spcAft>
                <a:spcPts val="600"/>
              </a:spcAft>
            </a:pPr>
            <a:r>
              <a:rPr lang="it-IT" sz="1600" b="1" dirty="0">
                <a:solidFill>
                  <a:srgbClr val="002060"/>
                </a:solidFill>
                <a:latin typeface="+mj-lt"/>
              </a:rPr>
              <a:t>Stabilizzazione </a:t>
            </a:r>
            <a:r>
              <a:rPr lang="it-IT" sz="1600" b="1" dirty="0">
                <a:solidFill>
                  <a:srgbClr val="002060"/>
                </a:solidFill>
                <a:latin typeface="+mj-lt"/>
                <a:sym typeface="Wingdings" panose="05000000000000000000" pitchFamily="2" charset="2"/>
              </a:rPr>
              <a:t> ritorno alle tradizioni e maggiore attenzione all’identità aziendale  studiare e valutare nuovi progetti e utilizzare «vecchi-nuovi» strumenti</a:t>
            </a:r>
            <a:endParaRPr lang="it-IT" sz="1600" b="1" dirty="0">
              <a:solidFill>
                <a:srgbClr val="002060"/>
              </a:solidFill>
              <a:latin typeface="+mj-lt"/>
            </a:endParaRPr>
          </a:p>
          <a:p>
            <a:pPr lvl="1" indent="-457200">
              <a:spcBef>
                <a:spcPts val="600"/>
              </a:spcBef>
              <a:spcAft>
                <a:spcPts val="600"/>
              </a:spcAft>
            </a:pPr>
            <a:r>
              <a:rPr lang="it-IT" sz="1600" b="1" dirty="0">
                <a:solidFill>
                  <a:srgbClr val="002060"/>
                </a:solidFill>
                <a:latin typeface="+mj-lt"/>
                <a:cs typeface="Calibri" panose="020F0502020204030204" pitchFamily="34" charset="0"/>
              </a:rPr>
              <a:t>Creatività o presa di coscienza del fatto di utilizzare strumenti che non avevamo capito?</a:t>
            </a:r>
          </a:p>
          <a:p>
            <a:pPr lvl="1" indent="-457200">
              <a:spcBef>
                <a:spcPts val="600"/>
              </a:spcBef>
              <a:spcAft>
                <a:spcPts val="600"/>
              </a:spcAft>
            </a:pPr>
            <a:r>
              <a:rPr lang="it-IT" sz="1600" b="1" dirty="0">
                <a:solidFill>
                  <a:srgbClr val="002060"/>
                </a:solidFill>
                <a:latin typeface="+mj-lt"/>
                <a:cs typeface="Calibri" panose="020F0502020204030204" pitchFamily="34" charset="0"/>
              </a:rPr>
              <a:t>Business Continuity Management (BCM) e «i suoi fratelli»:</a:t>
            </a:r>
          </a:p>
          <a:p>
            <a:pPr lvl="3" indent="-457200">
              <a:spcBef>
                <a:spcPts val="600"/>
              </a:spcBef>
              <a:spcAft>
                <a:spcPts val="600"/>
              </a:spcAft>
            </a:pPr>
            <a:r>
              <a:rPr lang="it-IT" sz="1200" b="1" dirty="0">
                <a:solidFill>
                  <a:srgbClr val="002060"/>
                </a:solidFill>
                <a:latin typeface="+mj-lt"/>
                <a:cs typeface="Calibri" panose="020F0502020204030204" pitchFamily="34" charset="0"/>
              </a:rPr>
              <a:t>Risk management</a:t>
            </a:r>
          </a:p>
          <a:p>
            <a:pPr lvl="3" indent="-457200">
              <a:spcBef>
                <a:spcPts val="600"/>
              </a:spcBef>
              <a:spcAft>
                <a:spcPts val="600"/>
              </a:spcAft>
            </a:pPr>
            <a:r>
              <a:rPr lang="it-IT" sz="1200" b="1" dirty="0" err="1">
                <a:solidFill>
                  <a:srgbClr val="002060"/>
                </a:solidFill>
                <a:latin typeface="+mj-lt"/>
                <a:cs typeface="Calibri" panose="020F0502020204030204" pitchFamily="34" charset="0"/>
              </a:rPr>
              <a:t>Crisis</a:t>
            </a:r>
            <a:r>
              <a:rPr lang="it-IT" sz="1200" b="1" dirty="0">
                <a:solidFill>
                  <a:srgbClr val="002060"/>
                </a:solidFill>
                <a:latin typeface="+mj-lt"/>
                <a:cs typeface="Calibri" panose="020F0502020204030204" pitchFamily="34" charset="0"/>
              </a:rPr>
              <a:t> management e </a:t>
            </a:r>
            <a:r>
              <a:rPr lang="it-IT" sz="1200" b="1" dirty="0" err="1">
                <a:solidFill>
                  <a:srgbClr val="002060"/>
                </a:solidFill>
                <a:latin typeface="+mj-lt"/>
                <a:cs typeface="Calibri" panose="020F0502020204030204" pitchFamily="34" charset="0"/>
              </a:rPr>
              <a:t>Disaster</a:t>
            </a:r>
            <a:r>
              <a:rPr lang="it-IT" sz="1200" b="1" dirty="0">
                <a:solidFill>
                  <a:srgbClr val="002060"/>
                </a:solidFill>
                <a:latin typeface="+mj-lt"/>
                <a:cs typeface="Calibri" panose="020F0502020204030204" pitchFamily="34" charset="0"/>
              </a:rPr>
              <a:t> Recovery</a:t>
            </a:r>
          </a:p>
          <a:p>
            <a:pPr lvl="3" indent="-457200">
              <a:spcBef>
                <a:spcPts val="600"/>
              </a:spcBef>
              <a:spcAft>
                <a:spcPts val="600"/>
              </a:spcAft>
            </a:pPr>
            <a:r>
              <a:rPr lang="it-IT" sz="1200" b="1" dirty="0" err="1">
                <a:solidFill>
                  <a:srgbClr val="002060"/>
                </a:solidFill>
                <a:latin typeface="+mj-lt"/>
                <a:cs typeface="Calibri" panose="020F0502020204030204" pitchFamily="34" charset="0"/>
              </a:rPr>
              <a:t>Change</a:t>
            </a:r>
            <a:r>
              <a:rPr lang="it-IT" sz="1200" b="1" dirty="0">
                <a:solidFill>
                  <a:srgbClr val="002060"/>
                </a:solidFill>
                <a:latin typeface="+mj-lt"/>
                <a:cs typeface="Calibri" panose="020F0502020204030204" pitchFamily="34" charset="0"/>
              </a:rPr>
              <a:t> management</a:t>
            </a:r>
          </a:p>
          <a:p>
            <a:pPr lvl="3" indent="-457200">
              <a:spcBef>
                <a:spcPts val="600"/>
              </a:spcBef>
              <a:spcAft>
                <a:spcPts val="600"/>
              </a:spcAft>
            </a:pPr>
            <a:r>
              <a:rPr lang="it-IT" sz="1200" b="1" dirty="0">
                <a:solidFill>
                  <a:srgbClr val="002060"/>
                </a:solidFill>
                <a:latin typeface="+mj-lt"/>
                <a:cs typeface="Calibri" panose="020F0502020204030204" pitchFamily="34" charset="0"/>
              </a:rPr>
              <a:t>Gestione della complessità (compliance adattiva)</a:t>
            </a:r>
          </a:p>
          <a:p>
            <a:pPr lvl="3" indent="-457200">
              <a:spcBef>
                <a:spcPts val="600"/>
              </a:spcBef>
              <a:spcAft>
                <a:spcPts val="600"/>
              </a:spcAft>
            </a:pPr>
            <a:r>
              <a:rPr lang="it-IT" sz="1200" b="1" dirty="0" err="1">
                <a:solidFill>
                  <a:srgbClr val="002060"/>
                </a:solidFill>
                <a:latin typeface="+mj-lt"/>
                <a:cs typeface="Calibri" panose="020F0502020204030204" pitchFamily="34" charset="0"/>
              </a:rPr>
              <a:t>Logistics</a:t>
            </a:r>
            <a:r>
              <a:rPr lang="it-IT" sz="1200" b="1" dirty="0">
                <a:solidFill>
                  <a:srgbClr val="002060"/>
                </a:solidFill>
                <a:latin typeface="+mj-lt"/>
                <a:cs typeface="Calibri" panose="020F0502020204030204" pitchFamily="34" charset="0"/>
              </a:rPr>
              <a:t> &amp; Supply Chain management</a:t>
            </a:r>
          </a:p>
          <a:p>
            <a:pPr lvl="1" indent="-457200">
              <a:spcBef>
                <a:spcPts val="600"/>
              </a:spcBef>
              <a:spcAft>
                <a:spcPts val="600"/>
              </a:spcAft>
            </a:pPr>
            <a:r>
              <a:rPr lang="it-IT" sz="1600" b="1" dirty="0">
                <a:solidFill>
                  <a:srgbClr val="002060"/>
                </a:solidFill>
                <a:latin typeface="+mj-lt"/>
                <a:cs typeface="Calibri" panose="020F0502020204030204" pitchFamily="34" charset="0"/>
              </a:rPr>
              <a:t>Nell’analizzare più nel dettaglio il BCM, faremo qualche cenno:</a:t>
            </a:r>
          </a:p>
          <a:p>
            <a:pPr lvl="3" indent="-457200">
              <a:spcBef>
                <a:spcPts val="600"/>
              </a:spcBef>
              <a:spcAft>
                <a:spcPts val="600"/>
              </a:spcAft>
            </a:pPr>
            <a:r>
              <a:rPr lang="it-IT" sz="1200" b="1" dirty="0">
                <a:solidFill>
                  <a:srgbClr val="002060"/>
                </a:solidFill>
                <a:latin typeface="+mj-lt"/>
                <a:cs typeface="Calibri" panose="020F0502020204030204" pitchFamily="34" charset="0"/>
              </a:rPr>
              <a:t>alla gestione operativa della pandemia</a:t>
            </a:r>
          </a:p>
          <a:p>
            <a:pPr lvl="3" indent="-457200">
              <a:spcBef>
                <a:spcPts val="600"/>
              </a:spcBef>
              <a:spcAft>
                <a:spcPts val="600"/>
              </a:spcAft>
            </a:pPr>
            <a:r>
              <a:rPr lang="it-IT" sz="1200" b="1" dirty="0">
                <a:solidFill>
                  <a:srgbClr val="002060"/>
                </a:solidFill>
                <a:latin typeface="+mj-lt"/>
                <a:cs typeface="Calibri" panose="020F0502020204030204" pitchFamily="34" charset="0"/>
              </a:rPr>
              <a:t>alla sostenibilità ambientale</a:t>
            </a:r>
          </a:p>
          <a:p>
            <a:pPr lvl="3" indent="-457200">
              <a:spcBef>
                <a:spcPts val="600"/>
              </a:spcBef>
              <a:spcAft>
                <a:spcPts val="600"/>
              </a:spcAft>
            </a:pPr>
            <a:r>
              <a:rPr lang="it-IT" sz="1200" b="1" dirty="0">
                <a:solidFill>
                  <a:srgbClr val="002060"/>
                </a:solidFill>
                <a:latin typeface="+mj-lt"/>
                <a:cs typeface="Calibri" panose="020F0502020204030204" pitchFamily="34" charset="0"/>
              </a:rPr>
              <a:t>alla </a:t>
            </a:r>
            <a:r>
              <a:rPr lang="it-IT" sz="1200" b="1" dirty="0">
                <a:solidFill>
                  <a:srgbClr val="C00000"/>
                </a:solidFill>
                <a:latin typeface="+mj-lt"/>
                <a:cs typeface="Calibri" panose="020F0502020204030204" pitchFamily="34" charset="0"/>
              </a:rPr>
              <a:t>resilienza</a:t>
            </a:r>
          </a:p>
          <a:p>
            <a:pPr lvl="3" indent="-457200">
              <a:spcBef>
                <a:spcPts val="600"/>
              </a:spcBef>
              <a:spcAft>
                <a:spcPts val="600"/>
              </a:spcAft>
            </a:pPr>
            <a:r>
              <a:rPr lang="it-IT" sz="1200" b="1" dirty="0">
                <a:solidFill>
                  <a:srgbClr val="002060"/>
                </a:solidFill>
                <a:latin typeface="+mj-lt"/>
                <a:cs typeface="Calibri" panose="020F0502020204030204" pitchFamily="34" charset="0"/>
              </a:rPr>
              <a:t>alla transilienza e alla multidisciplinarietà, i nuovi «mantra» di un nuovo paradigma culturale (e di un nuovo modello di business)</a:t>
            </a:r>
            <a:endParaRPr lang="it-IT" sz="1200" dirty="0">
              <a:latin typeface="+mj-lt"/>
              <a:cs typeface="Calibri" panose="020F0502020204030204" pitchFamily="34" charset="0"/>
            </a:endParaRPr>
          </a:p>
        </p:txBody>
      </p:sp>
      <p:pic>
        <p:nvPicPr>
          <p:cNvPr id="4" name="Immagine 3" descr="image001">
            <a:extLst>
              <a:ext uri="{FF2B5EF4-FFF2-40B4-BE49-F238E27FC236}">
                <a16:creationId xmlns:a16="http://schemas.microsoft.com/office/drawing/2014/main" id="{B104D622-19CA-47BB-B791-E01E83D390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8312" y="251795"/>
            <a:ext cx="2372139" cy="31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gnaposto numero diapositiva 4">
            <a:extLst>
              <a:ext uri="{FF2B5EF4-FFF2-40B4-BE49-F238E27FC236}">
                <a16:creationId xmlns:a16="http://schemas.microsoft.com/office/drawing/2014/main" id="{6BCC6468-6E8C-466F-92C1-F8BE704CEF3F}"/>
              </a:ext>
            </a:extLst>
          </p:cNvPr>
          <p:cNvSpPr>
            <a:spLocks noGrp="1"/>
          </p:cNvSpPr>
          <p:nvPr>
            <p:ph type="sldNum" sz="quarter" idx="12"/>
          </p:nvPr>
        </p:nvSpPr>
        <p:spPr/>
        <p:txBody>
          <a:bodyPr/>
          <a:lstStyle/>
          <a:p>
            <a:fld id="{4FAB73BC-B049-4115-A692-8D63A059BFB8}" type="slidenum">
              <a:rPr lang="en-US" smtClean="0"/>
              <a:t>5</a:t>
            </a:fld>
            <a:endParaRPr lang="en-US" dirty="0"/>
          </a:p>
        </p:txBody>
      </p:sp>
      <p:pic>
        <p:nvPicPr>
          <p:cNvPr id="7" name="Immagine 6">
            <a:extLst>
              <a:ext uri="{FF2B5EF4-FFF2-40B4-BE49-F238E27FC236}">
                <a16:creationId xmlns:a16="http://schemas.microsoft.com/office/drawing/2014/main" id="{C14141E5-7DD5-4D44-BD23-6625C42DD5D5}"/>
              </a:ext>
            </a:extLst>
          </p:cNvPr>
          <p:cNvPicPr>
            <a:picLocks noChangeAspect="1"/>
          </p:cNvPicPr>
          <p:nvPr/>
        </p:nvPicPr>
        <p:blipFill>
          <a:blip r:embed="rId4"/>
          <a:stretch>
            <a:fillRect/>
          </a:stretch>
        </p:blipFill>
        <p:spPr>
          <a:xfrm>
            <a:off x="6525369" y="3033237"/>
            <a:ext cx="5255813" cy="2485562"/>
          </a:xfrm>
          <a:prstGeom prst="rect">
            <a:avLst/>
          </a:prstGeom>
        </p:spPr>
      </p:pic>
    </p:spTree>
    <p:extLst>
      <p:ext uri="{BB962C8B-B14F-4D97-AF65-F5344CB8AC3E}">
        <p14:creationId xmlns:p14="http://schemas.microsoft.com/office/powerpoint/2010/main" val="2944879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1167" y="238543"/>
            <a:ext cx="9910241" cy="728869"/>
          </a:xfrm>
        </p:spPr>
        <p:txBody>
          <a:bodyPr/>
          <a:lstStyle/>
          <a:p>
            <a:r>
              <a:rPr lang="it-IT" b="1" dirty="0"/>
              <a:t>Business Continuity</a:t>
            </a:r>
          </a:p>
        </p:txBody>
      </p:sp>
      <p:sp>
        <p:nvSpPr>
          <p:cNvPr id="3" name="Segnaposto contenuto 2"/>
          <p:cNvSpPr>
            <a:spLocks noGrp="1"/>
          </p:cNvSpPr>
          <p:nvPr>
            <p:ph idx="1"/>
          </p:nvPr>
        </p:nvSpPr>
        <p:spPr>
          <a:xfrm>
            <a:off x="410818" y="1057179"/>
            <a:ext cx="11211340" cy="5557032"/>
          </a:xfrm>
        </p:spPr>
        <p:txBody>
          <a:bodyPr>
            <a:noAutofit/>
          </a:bodyPr>
          <a:lstStyle/>
          <a:p>
            <a:pPr marL="0" lvl="1" indent="0" algn="just">
              <a:spcBef>
                <a:spcPts val="600"/>
              </a:spcBef>
              <a:spcAft>
                <a:spcPts val="600"/>
              </a:spcAft>
              <a:buNone/>
            </a:pPr>
            <a:r>
              <a:rPr lang="it-IT" b="1" dirty="0">
                <a:solidFill>
                  <a:srgbClr val="002060"/>
                </a:solidFill>
              </a:rPr>
              <a:t>I rapporti fra Business Continuity Management e il Risk Management</a:t>
            </a:r>
          </a:p>
          <a:p>
            <a:pPr lvl="1" indent="-457200">
              <a:spcBef>
                <a:spcPts val="600"/>
              </a:spcBef>
              <a:spcAft>
                <a:spcPts val="600"/>
              </a:spcAft>
            </a:pPr>
            <a:r>
              <a:rPr lang="it-IT" sz="1600" b="1" dirty="0">
                <a:solidFill>
                  <a:srgbClr val="002060"/>
                </a:solidFill>
                <a:latin typeface="+mj-lt"/>
              </a:rPr>
              <a:t>Equivoci (considerazioni e dati di fatto): obiettivi diversi, approccio diverso, cultura aziendale diversamente modulata</a:t>
            </a:r>
          </a:p>
          <a:p>
            <a:pPr lvl="1" indent="-457200">
              <a:spcBef>
                <a:spcPts val="600"/>
              </a:spcBef>
              <a:spcAft>
                <a:spcPts val="600"/>
              </a:spcAft>
            </a:pPr>
            <a:r>
              <a:rPr lang="it-IT" sz="1600" b="1" dirty="0">
                <a:solidFill>
                  <a:srgbClr val="002060"/>
                </a:solidFill>
                <a:latin typeface="+mj-lt"/>
              </a:rPr>
              <a:t>Risk Management: agisce sulla probabilità e sulla gravità dell’evento (rischi conosciuti)</a:t>
            </a:r>
          </a:p>
          <a:p>
            <a:pPr lvl="1" indent="-457200">
              <a:spcBef>
                <a:spcPts val="600"/>
              </a:spcBef>
              <a:spcAft>
                <a:spcPts val="600"/>
              </a:spcAft>
            </a:pPr>
            <a:r>
              <a:rPr lang="it-IT" sz="1600" b="1" dirty="0">
                <a:solidFill>
                  <a:srgbClr val="002060"/>
                </a:solidFill>
                <a:latin typeface="+mj-lt"/>
              </a:rPr>
              <a:t>Business Continuity: agisce sugli aspetti organizzativi per rendere resiliente l’organizzazione</a:t>
            </a:r>
          </a:p>
          <a:p>
            <a:pPr marL="0" lvl="1" indent="0">
              <a:spcBef>
                <a:spcPts val="600"/>
              </a:spcBef>
              <a:spcAft>
                <a:spcPts val="600"/>
              </a:spcAft>
              <a:buNone/>
            </a:pPr>
            <a:r>
              <a:rPr lang="it-IT" b="1" dirty="0">
                <a:solidFill>
                  <a:srgbClr val="002060"/>
                </a:solidFill>
                <a:latin typeface="+mj-lt"/>
                <a:cs typeface="Calibri" panose="020F0502020204030204" pitchFamily="34" charset="0"/>
              </a:rPr>
              <a:t>Business Continuity e </a:t>
            </a:r>
            <a:r>
              <a:rPr lang="it-IT" b="1" dirty="0" err="1">
                <a:solidFill>
                  <a:srgbClr val="002060"/>
                </a:solidFill>
                <a:latin typeface="+mj-lt"/>
                <a:cs typeface="Calibri" panose="020F0502020204030204" pitchFamily="34" charset="0"/>
              </a:rPr>
              <a:t>Disaster</a:t>
            </a:r>
            <a:r>
              <a:rPr lang="it-IT" b="1" dirty="0">
                <a:solidFill>
                  <a:srgbClr val="002060"/>
                </a:solidFill>
                <a:latin typeface="+mj-lt"/>
                <a:cs typeface="Calibri" panose="020F0502020204030204" pitchFamily="34" charset="0"/>
              </a:rPr>
              <a:t> Recovery</a:t>
            </a:r>
          </a:p>
          <a:p>
            <a:pPr lvl="1" indent="-457200">
              <a:spcBef>
                <a:spcPts val="600"/>
              </a:spcBef>
              <a:spcAft>
                <a:spcPts val="600"/>
              </a:spcAft>
            </a:pPr>
            <a:r>
              <a:rPr lang="it-IT" sz="1600" b="1" dirty="0" err="1">
                <a:solidFill>
                  <a:srgbClr val="002060"/>
                </a:solidFill>
                <a:latin typeface="+mj-lt"/>
                <a:cs typeface="Calibri" panose="020F0502020204030204" pitchFamily="34" charset="0"/>
              </a:rPr>
              <a:t>Disaster</a:t>
            </a:r>
            <a:r>
              <a:rPr lang="it-IT" sz="1600" b="1" dirty="0">
                <a:solidFill>
                  <a:srgbClr val="002060"/>
                </a:solidFill>
                <a:latin typeface="+mj-lt"/>
                <a:cs typeface="Calibri" panose="020F0502020204030204" pitchFamily="34" charset="0"/>
              </a:rPr>
              <a:t> Recovery: ruolo della tecnologia / recupero di sistemi, dati e infrastrutture necessarie per l’operatività</a:t>
            </a:r>
          </a:p>
          <a:p>
            <a:pPr lvl="1" indent="-457200">
              <a:spcBef>
                <a:spcPts val="600"/>
              </a:spcBef>
              <a:spcAft>
                <a:spcPts val="600"/>
              </a:spcAft>
            </a:pPr>
            <a:r>
              <a:rPr lang="it-IT" sz="1600" b="1" dirty="0">
                <a:solidFill>
                  <a:srgbClr val="002060"/>
                </a:solidFill>
                <a:latin typeface="+mj-lt"/>
                <a:cs typeface="Calibri" panose="020F0502020204030204" pitchFamily="34" charset="0"/>
              </a:rPr>
              <a:t>Business Continuity: grazie al BIA (Business Impact </a:t>
            </a:r>
            <a:r>
              <a:rPr lang="it-IT" sz="1600" b="1" dirty="0" err="1">
                <a:solidFill>
                  <a:srgbClr val="002060"/>
                </a:solidFill>
                <a:latin typeface="+mj-lt"/>
                <a:cs typeface="Calibri" panose="020F0502020204030204" pitchFamily="34" charset="0"/>
              </a:rPr>
              <a:t>Analisys</a:t>
            </a:r>
            <a:r>
              <a:rPr lang="it-IT" sz="1600" b="1" dirty="0">
                <a:solidFill>
                  <a:srgbClr val="002060"/>
                </a:solidFill>
                <a:latin typeface="+mj-lt"/>
                <a:cs typeface="Calibri" panose="020F0502020204030204" pitchFamily="34" charset="0"/>
              </a:rPr>
              <a:t>) fa leva sulla prevenzione e si pone come obiettivo quello di garantire la sostenibilità e il recupero di tutti i processi in caso di interruzione</a:t>
            </a:r>
            <a:endParaRPr lang="it-IT" sz="1600" dirty="0">
              <a:latin typeface="+mj-lt"/>
              <a:cs typeface="Calibri" panose="020F0502020204030204" pitchFamily="34" charset="0"/>
            </a:endParaRPr>
          </a:p>
        </p:txBody>
      </p:sp>
      <p:pic>
        <p:nvPicPr>
          <p:cNvPr id="4" name="Immagine 3" descr="image001">
            <a:extLst>
              <a:ext uri="{FF2B5EF4-FFF2-40B4-BE49-F238E27FC236}">
                <a16:creationId xmlns:a16="http://schemas.microsoft.com/office/drawing/2014/main" id="{B104D622-19CA-47BB-B791-E01E83D390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8312" y="251795"/>
            <a:ext cx="2372139" cy="31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gnaposto numero diapositiva 4">
            <a:extLst>
              <a:ext uri="{FF2B5EF4-FFF2-40B4-BE49-F238E27FC236}">
                <a16:creationId xmlns:a16="http://schemas.microsoft.com/office/drawing/2014/main" id="{6BCC6468-6E8C-466F-92C1-F8BE704CEF3F}"/>
              </a:ext>
            </a:extLst>
          </p:cNvPr>
          <p:cNvSpPr>
            <a:spLocks noGrp="1"/>
          </p:cNvSpPr>
          <p:nvPr>
            <p:ph type="sldNum" sz="quarter" idx="12"/>
          </p:nvPr>
        </p:nvSpPr>
        <p:spPr/>
        <p:txBody>
          <a:bodyPr/>
          <a:lstStyle/>
          <a:p>
            <a:fld id="{4FAB73BC-B049-4115-A692-8D63A059BFB8}" type="slidenum">
              <a:rPr lang="en-US" smtClean="0"/>
              <a:t>6</a:t>
            </a:fld>
            <a:endParaRPr lang="en-US" dirty="0"/>
          </a:p>
        </p:txBody>
      </p:sp>
      <p:graphicFrame>
        <p:nvGraphicFramePr>
          <p:cNvPr id="6" name="Tabella 6">
            <a:extLst>
              <a:ext uri="{FF2B5EF4-FFF2-40B4-BE49-F238E27FC236}">
                <a16:creationId xmlns:a16="http://schemas.microsoft.com/office/drawing/2014/main" id="{8C5DE5C1-EE0B-4EFD-81C2-0BAC21AEA010}"/>
              </a:ext>
            </a:extLst>
          </p:cNvPr>
          <p:cNvGraphicFramePr>
            <a:graphicFrameLocks noGrp="1"/>
          </p:cNvGraphicFramePr>
          <p:nvPr>
            <p:extLst>
              <p:ext uri="{D42A27DB-BD31-4B8C-83A1-F6EECF244321}">
                <p14:modId xmlns:p14="http://schemas.microsoft.com/office/powerpoint/2010/main" val="1651082744"/>
              </p:ext>
            </p:extLst>
          </p:nvPr>
        </p:nvGraphicFramePr>
        <p:xfrm>
          <a:off x="463827" y="4122481"/>
          <a:ext cx="5041126" cy="2145795"/>
        </p:xfrm>
        <a:graphic>
          <a:graphicData uri="http://schemas.openxmlformats.org/drawingml/2006/table">
            <a:tbl>
              <a:tblPr firstRow="1" bandRow="1">
                <a:tableStyleId>{5C22544A-7EE6-4342-B048-85BDC9FD1C3A}</a:tableStyleId>
              </a:tblPr>
              <a:tblGrid>
                <a:gridCol w="5041126">
                  <a:extLst>
                    <a:ext uri="{9D8B030D-6E8A-4147-A177-3AD203B41FA5}">
                      <a16:colId xmlns:a16="http://schemas.microsoft.com/office/drawing/2014/main" val="231568357"/>
                    </a:ext>
                  </a:extLst>
                </a:gridCol>
              </a:tblGrid>
              <a:tr h="2145795">
                <a:tc>
                  <a:txBody>
                    <a:bodyPr/>
                    <a:lstStyle/>
                    <a:p>
                      <a:pPr algn="just"/>
                      <a:r>
                        <a:rPr lang="it-IT" sz="1400" b="1" kern="1200" dirty="0">
                          <a:solidFill>
                            <a:schemeClr val="lt1"/>
                          </a:solidFill>
                          <a:effectLst/>
                          <a:latin typeface="+mn-lt"/>
                          <a:ea typeface="+mn-ea"/>
                          <a:cs typeface="+mn-cs"/>
                        </a:rPr>
                        <a:t>La continuità operativa è quel processo volto a definire i processi necessari ed idonei ad assicurare la </a:t>
                      </a:r>
                      <a:r>
                        <a:rPr lang="it-IT" sz="1400" b="1" kern="1200" dirty="0">
                          <a:solidFill>
                            <a:srgbClr val="C00000"/>
                          </a:solidFill>
                          <a:effectLst/>
                          <a:latin typeface="+mn-lt"/>
                          <a:ea typeface="+mn-ea"/>
                          <a:cs typeface="+mn-cs"/>
                        </a:rPr>
                        <a:t>resilienza</a:t>
                      </a:r>
                      <a:r>
                        <a:rPr lang="it-IT" sz="1400" b="1" kern="1200" dirty="0">
                          <a:solidFill>
                            <a:schemeClr val="lt1"/>
                          </a:solidFill>
                          <a:effectLst/>
                          <a:latin typeface="+mn-lt"/>
                          <a:ea typeface="+mn-ea"/>
                          <a:cs typeface="+mn-cs"/>
                        </a:rPr>
                        <a:t> dell’organizzazione (operatività, capacità produttiva, supply chain, interessi, immagine, comunicazione, ….) in seguito al verificarsi di condizioni avverse (non necessariamente prese in considerazione, come nel caso del Coronavirus, il “cigno nero”), in un lasso temporale accettabile, preventivamente definito, per poter svolgere le proprie attività normalmente, o con un riduzione minima e controllata</a:t>
                      </a:r>
                      <a:endParaRPr lang="it-IT" sz="1400" dirty="0"/>
                    </a:p>
                  </a:txBody>
                  <a:tcPr/>
                </a:tc>
                <a:extLst>
                  <a:ext uri="{0D108BD9-81ED-4DB2-BD59-A6C34878D82A}">
                    <a16:rowId xmlns:a16="http://schemas.microsoft.com/office/drawing/2014/main" val="1312714141"/>
                  </a:ext>
                </a:extLst>
              </a:tr>
            </a:tbl>
          </a:graphicData>
        </a:graphic>
      </p:graphicFrame>
      <p:pic>
        <p:nvPicPr>
          <p:cNvPr id="8" name="Immagine 7">
            <a:extLst>
              <a:ext uri="{FF2B5EF4-FFF2-40B4-BE49-F238E27FC236}">
                <a16:creationId xmlns:a16="http://schemas.microsoft.com/office/drawing/2014/main" id="{B81E6EF0-1D9E-43C5-B6CD-D91F8E347C98}"/>
              </a:ext>
            </a:extLst>
          </p:cNvPr>
          <p:cNvPicPr>
            <a:picLocks noChangeAspect="1"/>
          </p:cNvPicPr>
          <p:nvPr/>
        </p:nvPicPr>
        <p:blipFill>
          <a:blip r:embed="rId4"/>
          <a:stretch>
            <a:fillRect/>
          </a:stretch>
        </p:blipFill>
        <p:spPr>
          <a:xfrm>
            <a:off x="5730239" y="4414113"/>
            <a:ext cx="5852160" cy="1475232"/>
          </a:xfrm>
          <a:prstGeom prst="rect">
            <a:avLst/>
          </a:prstGeom>
        </p:spPr>
      </p:pic>
    </p:spTree>
    <p:extLst>
      <p:ext uri="{BB962C8B-B14F-4D97-AF65-F5344CB8AC3E}">
        <p14:creationId xmlns:p14="http://schemas.microsoft.com/office/powerpoint/2010/main" val="2332851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1F68BC4D-8492-4934-9F42-E0F87D2A5790}"/>
              </a:ext>
            </a:extLst>
          </p:cNvPr>
          <p:cNvPicPr>
            <a:picLocks noChangeAspect="1"/>
          </p:cNvPicPr>
          <p:nvPr/>
        </p:nvPicPr>
        <p:blipFill>
          <a:blip r:embed="rId3"/>
          <a:stretch>
            <a:fillRect/>
          </a:stretch>
        </p:blipFill>
        <p:spPr>
          <a:xfrm>
            <a:off x="7314678" y="1454603"/>
            <a:ext cx="4307480" cy="2850340"/>
          </a:xfrm>
          <a:prstGeom prst="rect">
            <a:avLst/>
          </a:prstGeom>
        </p:spPr>
      </p:pic>
      <p:sp>
        <p:nvSpPr>
          <p:cNvPr id="2" name="Titolo 1"/>
          <p:cNvSpPr>
            <a:spLocks noGrp="1"/>
          </p:cNvSpPr>
          <p:nvPr>
            <p:ph type="title"/>
          </p:nvPr>
        </p:nvSpPr>
        <p:spPr>
          <a:xfrm>
            <a:off x="201167" y="238543"/>
            <a:ext cx="9910241" cy="728869"/>
          </a:xfrm>
        </p:spPr>
        <p:txBody>
          <a:bodyPr/>
          <a:lstStyle/>
          <a:p>
            <a:r>
              <a:rPr lang="it-IT" b="1" dirty="0"/>
              <a:t>Business Continuity (2)</a:t>
            </a:r>
          </a:p>
        </p:txBody>
      </p:sp>
      <p:sp>
        <p:nvSpPr>
          <p:cNvPr id="3" name="Segnaposto contenuto 2"/>
          <p:cNvSpPr>
            <a:spLocks noGrp="1"/>
          </p:cNvSpPr>
          <p:nvPr>
            <p:ph idx="1"/>
          </p:nvPr>
        </p:nvSpPr>
        <p:spPr>
          <a:xfrm>
            <a:off x="410818" y="1057179"/>
            <a:ext cx="11211340" cy="5557032"/>
          </a:xfrm>
        </p:spPr>
        <p:txBody>
          <a:bodyPr>
            <a:noAutofit/>
          </a:bodyPr>
          <a:lstStyle/>
          <a:p>
            <a:pPr marL="0" lvl="1" indent="0" algn="just">
              <a:spcBef>
                <a:spcPts val="600"/>
              </a:spcBef>
              <a:spcAft>
                <a:spcPts val="600"/>
              </a:spcAft>
              <a:buNone/>
            </a:pPr>
            <a:r>
              <a:rPr lang="it-IT" b="1" dirty="0">
                <a:solidFill>
                  <a:srgbClr val="002060"/>
                </a:solidFill>
              </a:rPr>
              <a:t>Il Business Continuity Plan </a:t>
            </a:r>
            <a:endParaRPr lang="it-IT" dirty="0">
              <a:solidFill>
                <a:srgbClr val="002060"/>
              </a:solidFill>
            </a:endParaRPr>
          </a:p>
          <a:p>
            <a:pPr lvl="1" indent="-457200">
              <a:spcBef>
                <a:spcPts val="600"/>
              </a:spcBef>
              <a:spcAft>
                <a:spcPts val="600"/>
              </a:spcAft>
            </a:pPr>
            <a:r>
              <a:rPr lang="it-IT" sz="1600" b="1" dirty="0">
                <a:solidFill>
                  <a:srgbClr val="002060"/>
                </a:solidFill>
                <a:latin typeface="+mj-lt"/>
              </a:rPr>
              <a:t>Azienda: l’insieme di tutte le componenti e delle loro interrelazioni, di tutti gli aspetti logistici, organizzativi, comunicativi, umani</a:t>
            </a:r>
          </a:p>
          <a:p>
            <a:pPr lvl="1" indent="-457200">
              <a:spcBef>
                <a:spcPts val="600"/>
              </a:spcBef>
              <a:spcAft>
                <a:spcPts val="600"/>
              </a:spcAft>
            </a:pPr>
            <a:r>
              <a:rPr lang="it-IT" sz="1600" b="1" dirty="0">
                <a:solidFill>
                  <a:srgbClr val="002060"/>
                </a:solidFill>
                <a:latin typeface="+mj-lt"/>
              </a:rPr>
              <a:t>Occorrono una progettazione e una programmazione strutturate ed organizzate</a:t>
            </a:r>
          </a:p>
          <a:p>
            <a:pPr lvl="1" indent="-457200">
              <a:spcBef>
                <a:spcPts val="600"/>
              </a:spcBef>
              <a:spcAft>
                <a:spcPts val="600"/>
              </a:spcAft>
            </a:pPr>
            <a:r>
              <a:rPr lang="it-IT" sz="1600" b="1" dirty="0">
                <a:solidFill>
                  <a:srgbClr val="002060"/>
                </a:solidFill>
                <a:latin typeface="+mj-lt"/>
              </a:rPr>
              <a:t>BCP rappresenta una delle fasi del più articolato BCM</a:t>
            </a:r>
          </a:p>
          <a:p>
            <a:pPr marL="0" lvl="1" indent="0">
              <a:spcBef>
                <a:spcPts val="600"/>
              </a:spcBef>
              <a:spcAft>
                <a:spcPts val="600"/>
              </a:spcAft>
              <a:buNone/>
            </a:pPr>
            <a:r>
              <a:rPr lang="it-IT" b="1" dirty="0">
                <a:solidFill>
                  <a:srgbClr val="002060"/>
                </a:solidFill>
                <a:latin typeface="+mj-lt"/>
                <a:cs typeface="Calibri" panose="020F0502020204030204" pitchFamily="34" charset="0"/>
              </a:rPr>
              <a:t>La strategia operativa</a:t>
            </a:r>
          </a:p>
          <a:p>
            <a:pPr lvl="1" indent="-457200">
              <a:spcBef>
                <a:spcPts val="600"/>
              </a:spcBef>
              <a:spcAft>
                <a:spcPts val="600"/>
              </a:spcAft>
            </a:pPr>
            <a:r>
              <a:rPr lang="it-IT" sz="1600" b="1" dirty="0">
                <a:solidFill>
                  <a:srgbClr val="002060"/>
                </a:solidFill>
                <a:latin typeface="+mj-lt"/>
                <a:cs typeface="Calibri" panose="020F0502020204030204" pitchFamily="34" charset="0"/>
              </a:rPr>
              <a:t>Si basa sul Risk </a:t>
            </a:r>
            <a:r>
              <a:rPr lang="it-IT" sz="1600" b="1" dirty="0" err="1">
                <a:solidFill>
                  <a:srgbClr val="002060"/>
                </a:solidFill>
                <a:latin typeface="+mj-lt"/>
                <a:cs typeface="Calibri" panose="020F0502020204030204" pitchFamily="34" charset="0"/>
              </a:rPr>
              <a:t>Assessment</a:t>
            </a:r>
            <a:r>
              <a:rPr lang="it-IT" sz="1600" b="1" dirty="0">
                <a:solidFill>
                  <a:srgbClr val="002060"/>
                </a:solidFill>
                <a:latin typeface="+mj-lt"/>
                <a:cs typeface="Calibri" panose="020F0502020204030204" pitchFamily="34" charset="0"/>
              </a:rPr>
              <a:t> </a:t>
            </a:r>
            <a:r>
              <a:rPr lang="it-IT" sz="1600" b="1" dirty="0">
                <a:solidFill>
                  <a:srgbClr val="002060"/>
                </a:solidFill>
                <a:latin typeface="+mj-lt"/>
                <a:cs typeface="Calibri" panose="020F0502020204030204" pitchFamily="34" charset="0"/>
                <a:sym typeface="Wingdings" panose="05000000000000000000" pitchFamily="2" charset="2"/>
              </a:rPr>
              <a:t> BIA (impatti operativi e finanziari più critic</a:t>
            </a:r>
            <a:r>
              <a:rPr lang="it-IT" sz="1600" b="1" dirty="0">
                <a:solidFill>
                  <a:schemeClr val="bg1"/>
                </a:solidFill>
                <a:latin typeface="+mj-lt"/>
                <a:cs typeface="Calibri" panose="020F0502020204030204" pitchFamily="34" charset="0"/>
                <a:sym typeface="Wingdings" panose="05000000000000000000" pitchFamily="2" charset="2"/>
              </a:rPr>
              <a:t>i)</a:t>
            </a:r>
          </a:p>
          <a:p>
            <a:pPr lvl="1" indent="-457200">
              <a:spcBef>
                <a:spcPts val="600"/>
              </a:spcBef>
              <a:spcAft>
                <a:spcPts val="600"/>
              </a:spcAft>
            </a:pPr>
            <a:r>
              <a:rPr lang="it-IT" sz="1600" b="1" dirty="0">
                <a:solidFill>
                  <a:srgbClr val="002060"/>
                </a:solidFill>
                <a:latin typeface="+mj-lt"/>
                <a:cs typeface="Calibri" panose="020F0502020204030204" pitchFamily="34" charset="0"/>
                <a:sym typeface="Wingdings" panose="05000000000000000000" pitchFamily="2" charset="2"/>
              </a:rPr>
              <a:t>A questo punto si inserisce il </a:t>
            </a:r>
            <a:r>
              <a:rPr lang="it-IT" sz="1600" b="1" dirty="0">
                <a:solidFill>
                  <a:srgbClr val="C00000"/>
                </a:solidFill>
                <a:latin typeface="+mj-lt"/>
                <a:cs typeface="Calibri" panose="020F0502020204030204" pitchFamily="34" charset="0"/>
                <a:sym typeface="Wingdings" panose="05000000000000000000" pitchFamily="2" charset="2"/>
              </a:rPr>
              <a:t>BCP</a:t>
            </a:r>
          </a:p>
          <a:p>
            <a:pPr lvl="1" indent="-457200">
              <a:spcBef>
                <a:spcPts val="600"/>
              </a:spcBef>
              <a:spcAft>
                <a:spcPts val="600"/>
              </a:spcAft>
            </a:pPr>
            <a:r>
              <a:rPr lang="it-IT" sz="1600" b="1" dirty="0">
                <a:solidFill>
                  <a:srgbClr val="002060"/>
                </a:solidFill>
                <a:latin typeface="+mj-lt"/>
                <a:cs typeface="Calibri" panose="020F0502020204030204" pitchFamily="34" charset="0"/>
              </a:rPr>
              <a:t>Controlli </a:t>
            </a:r>
          </a:p>
          <a:p>
            <a:pPr marL="0" lvl="1" indent="0">
              <a:spcBef>
                <a:spcPts val="600"/>
              </a:spcBef>
              <a:spcAft>
                <a:spcPts val="600"/>
              </a:spcAft>
              <a:buNone/>
            </a:pPr>
            <a:r>
              <a:rPr lang="it-IT" b="1" dirty="0">
                <a:solidFill>
                  <a:srgbClr val="002060"/>
                </a:solidFill>
                <a:cs typeface="Calibri" panose="020F0502020204030204" pitchFamily="34" charset="0"/>
              </a:rPr>
              <a:t>La nuova compliance</a:t>
            </a:r>
          </a:p>
          <a:p>
            <a:pPr marL="285750" lvl="1" indent="-285750">
              <a:spcBef>
                <a:spcPts val="600"/>
              </a:spcBef>
              <a:spcAft>
                <a:spcPts val="600"/>
              </a:spcAft>
            </a:pPr>
            <a:r>
              <a:rPr lang="it-IT" sz="1600" b="1" dirty="0">
                <a:solidFill>
                  <a:srgbClr val="002060"/>
                </a:solidFill>
                <a:latin typeface="+mj-lt"/>
                <a:cs typeface="Calibri" panose="020F0502020204030204" pitchFamily="34" charset="0"/>
              </a:rPr>
              <a:t>Funzione fondamentale complementare</a:t>
            </a:r>
          </a:p>
          <a:p>
            <a:pPr marL="0" lvl="1" indent="0">
              <a:spcBef>
                <a:spcPts val="600"/>
              </a:spcBef>
              <a:spcAft>
                <a:spcPts val="600"/>
              </a:spcAft>
              <a:buNone/>
            </a:pPr>
            <a:r>
              <a:rPr lang="it-IT" sz="1600" b="1" dirty="0">
                <a:solidFill>
                  <a:srgbClr val="002060"/>
                </a:solidFill>
                <a:latin typeface="+mj-lt"/>
                <a:cs typeface="Calibri" panose="020F0502020204030204" pitchFamily="34" charset="0"/>
              </a:rPr>
              <a:t>       rispetto alla gestione dei rischi</a:t>
            </a:r>
          </a:p>
          <a:p>
            <a:pPr marL="285750" lvl="1" indent="-285750">
              <a:spcBef>
                <a:spcPts val="600"/>
              </a:spcBef>
              <a:spcAft>
                <a:spcPts val="600"/>
              </a:spcAft>
            </a:pPr>
            <a:r>
              <a:rPr lang="it-IT" sz="1600" b="1" dirty="0">
                <a:solidFill>
                  <a:srgbClr val="002060"/>
                </a:solidFill>
                <a:latin typeface="+mj-lt"/>
                <a:cs typeface="Calibri" panose="020F0502020204030204" pitchFamily="34" charset="0"/>
              </a:rPr>
              <a:t>Errata percezione della compliance</a:t>
            </a:r>
          </a:p>
          <a:p>
            <a:pPr marL="285750" lvl="1" indent="-285750">
              <a:spcBef>
                <a:spcPts val="600"/>
              </a:spcBef>
              <a:spcAft>
                <a:spcPts val="600"/>
              </a:spcAft>
            </a:pPr>
            <a:r>
              <a:rPr lang="it-IT" sz="1600" b="1" dirty="0">
                <a:solidFill>
                  <a:srgbClr val="002060"/>
                </a:solidFill>
                <a:latin typeface="+mj-lt"/>
                <a:cs typeface="Calibri" panose="020F0502020204030204" pitchFamily="34" charset="0"/>
              </a:rPr>
              <a:t>La nuova compliance adattiva</a:t>
            </a:r>
            <a:r>
              <a:rPr lang="it-IT" b="1" dirty="0">
                <a:solidFill>
                  <a:srgbClr val="002060"/>
                </a:solidFill>
                <a:cs typeface="Calibri" panose="020F0502020204030204" pitchFamily="34" charset="0"/>
              </a:rPr>
              <a:t> </a:t>
            </a:r>
          </a:p>
          <a:p>
            <a:pPr marL="0" lvl="1" indent="0">
              <a:spcBef>
                <a:spcPts val="600"/>
              </a:spcBef>
              <a:spcAft>
                <a:spcPts val="600"/>
              </a:spcAft>
              <a:buNone/>
            </a:pPr>
            <a:endParaRPr lang="it-IT" b="1" dirty="0">
              <a:solidFill>
                <a:srgbClr val="002060"/>
              </a:solidFill>
              <a:cs typeface="Calibri" panose="020F0502020204030204" pitchFamily="34" charset="0"/>
            </a:endParaRPr>
          </a:p>
          <a:p>
            <a:pPr lvl="1" indent="-457200">
              <a:spcBef>
                <a:spcPts val="600"/>
              </a:spcBef>
              <a:spcAft>
                <a:spcPts val="600"/>
              </a:spcAft>
            </a:pPr>
            <a:endParaRPr lang="it-IT" sz="1600" b="1" dirty="0">
              <a:solidFill>
                <a:srgbClr val="002060"/>
              </a:solidFill>
              <a:latin typeface="+mj-lt"/>
              <a:cs typeface="Calibri" panose="020F0502020204030204" pitchFamily="34" charset="0"/>
            </a:endParaRPr>
          </a:p>
        </p:txBody>
      </p:sp>
      <p:pic>
        <p:nvPicPr>
          <p:cNvPr id="4" name="Immagine 3" descr="image001">
            <a:extLst>
              <a:ext uri="{FF2B5EF4-FFF2-40B4-BE49-F238E27FC236}">
                <a16:creationId xmlns:a16="http://schemas.microsoft.com/office/drawing/2014/main" id="{B104D622-19CA-47BB-B791-E01E83D390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8312" y="251795"/>
            <a:ext cx="2372139" cy="31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gnaposto numero diapositiva 4">
            <a:extLst>
              <a:ext uri="{FF2B5EF4-FFF2-40B4-BE49-F238E27FC236}">
                <a16:creationId xmlns:a16="http://schemas.microsoft.com/office/drawing/2014/main" id="{6BCC6468-6E8C-466F-92C1-F8BE704CEF3F}"/>
              </a:ext>
            </a:extLst>
          </p:cNvPr>
          <p:cNvSpPr>
            <a:spLocks noGrp="1"/>
          </p:cNvSpPr>
          <p:nvPr>
            <p:ph type="sldNum" sz="quarter" idx="12"/>
          </p:nvPr>
        </p:nvSpPr>
        <p:spPr/>
        <p:txBody>
          <a:bodyPr/>
          <a:lstStyle/>
          <a:p>
            <a:fld id="{4FAB73BC-B049-4115-A692-8D63A059BFB8}" type="slidenum">
              <a:rPr lang="en-US" smtClean="0"/>
              <a:t>7</a:t>
            </a:fld>
            <a:endParaRPr lang="en-US" dirty="0"/>
          </a:p>
        </p:txBody>
      </p:sp>
      <p:graphicFrame>
        <p:nvGraphicFramePr>
          <p:cNvPr id="7" name="Tabella 7">
            <a:extLst>
              <a:ext uri="{FF2B5EF4-FFF2-40B4-BE49-F238E27FC236}">
                <a16:creationId xmlns:a16="http://schemas.microsoft.com/office/drawing/2014/main" id="{C3F30797-9883-45C1-B227-7BAD23F25FC1}"/>
              </a:ext>
            </a:extLst>
          </p:cNvPr>
          <p:cNvGraphicFramePr>
            <a:graphicFrameLocks noGrp="1"/>
          </p:cNvGraphicFramePr>
          <p:nvPr>
            <p:extLst>
              <p:ext uri="{D42A27DB-BD31-4B8C-83A1-F6EECF244321}">
                <p14:modId xmlns:p14="http://schemas.microsoft.com/office/powerpoint/2010/main" val="1219965882"/>
              </p:ext>
            </p:extLst>
          </p:nvPr>
        </p:nvGraphicFramePr>
        <p:xfrm>
          <a:off x="4465985" y="4394710"/>
          <a:ext cx="7156173" cy="2011680"/>
        </p:xfrm>
        <a:graphic>
          <a:graphicData uri="http://schemas.openxmlformats.org/drawingml/2006/table">
            <a:tbl>
              <a:tblPr firstRow="1" bandRow="1">
                <a:tableStyleId>{5C22544A-7EE6-4342-B048-85BDC9FD1C3A}</a:tableStyleId>
              </a:tblPr>
              <a:tblGrid>
                <a:gridCol w="7156173">
                  <a:extLst>
                    <a:ext uri="{9D8B030D-6E8A-4147-A177-3AD203B41FA5}">
                      <a16:colId xmlns:a16="http://schemas.microsoft.com/office/drawing/2014/main" val="1014276166"/>
                    </a:ext>
                  </a:extLst>
                </a:gridCol>
              </a:tblGrid>
              <a:tr h="370840">
                <a:tc>
                  <a:txBody>
                    <a:bodyPr/>
                    <a:lstStyle/>
                    <a:p>
                      <a:r>
                        <a:rPr lang="it-IT" sz="1400" b="1" kern="1200" dirty="0">
                          <a:solidFill>
                            <a:schemeClr val="lt1"/>
                          </a:solidFill>
                          <a:effectLst/>
                          <a:latin typeface="+mn-lt"/>
                          <a:ea typeface="+mn-ea"/>
                          <a:cs typeface="+mn-cs"/>
                        </a:rPr>
                        <a:t>La BIA permette di identificare impatti causati da un’interruzione in termini:</a:t>
                      </a:r>
                    </a:p>
                    <a:p>
                      <a:pPr marL="285750" indent="-285750">
                        <a:buFontTx/>
                        <a:buChar char="-"/>
                      </a:pPr>
                      <a:r>
                        <a:rPr lang="it-IT" sz="1400" b="1" kern="1200" dirty="0">
                          <a:solidFill>
                            <a:srgbClr val="002060"/>
                          </a:solidFill>
                          <a:effectLst/>
                          <a:latin typeface="+mn-lt"/>
                          <a:ea typeface="+mn-ea"/>
                          <a:cs typeface="+mn-cs"/>
                        </a:rPr>
                        <a:t>organizzativi</a:t>
                      </a:r>
                      <a:r>
                        <a:rPr lang="it-IT" sz="1400" b="1" kern="1200" dirty="0">
                          <a:solidFill>
                            <a:schemeClr val="lt1"/>
                          </a:solidFill>
                          <a:effectLst/>
                          <a:latin typeface="+mn-lt"/>
                          <a:ea typeface="+mn-ea"/>
                          <a:cs typeface="+mn-cs"/>
                        </a:rPr>
                        <a:t>: conseguenza sulle normali condizioni operative, che necessitano una revisione dei processi aziendali in termini di risorse coinvolte;</a:t>
                      </a:r>
                    </a:p>
                    <a:p>
                      <a:pPr marL="285750" indent="-285750">
                        <a:buFontTx/>
                        <a:buChar char="-"/>
                      </a:pPr>
                      <a:r>
                        <a:rPr lang="it-IT" sz="1400" b="1" kern="1200" dirty="0">
                          <a:solidFill>
                            <a:srgbClr val="002060"/>
                          </a:solidFill>
                          <a:effectLst/>
                          <a:latin typeface="+mn-lt"/>
                          <a:ea typeface="+mn-ea"/>
                          <a:cs typeface="+mn-cs"/>
                        </a:rPr>
                        <a:t>strategici</a:t>
                      </a:r>
                      <a:r>
                        <a:rPr lang="it-IT" sz="1400" b="1" kern="1200" dirty="0">
                          <a:solidFill>
                            <a:schemeClr val="lt1"/>
                          </a:solidFill>
                          <a:effectLst/>
                          <a:latin typeface="+mn-lt"/>
                          <a:ea typeface="+mn-ea"/>
                          <a:cs typeface="+mn-cs"/>
                        </a:rPr>
                        <a:t>: conseguenze negative sulle relazioni con clienti strategici o che perturbino il potenziale sviluppo di nuovi prodotti/mercati;</a:t>
                      </a:r>
                    </a:p>
                    <a:p>
                      <a:pPr marL="285750" indent="-285750">
                        <a:buFontTx/>
                        <a:buChar char="-"/>
                      </a:pPr>
                      <a:r>
                        <a:rPr lang="it-IT" sz="1400" b="1" kern="1200" dirty="0">
                          <a:solidFill>
                            <a:srgbClr val="002060"/>
                          </a:solidFill>
                          <a:effectLst/>
                          <a:latin typeface="+mn-lt"/>
                          <a:ea typeface="+mn-ea"/>
                          <a:cs typeface="+mn-cs"/>
                        </a:rPr>
                        <a:t>normativi</a:t>
                      </a:r>
                      <a:r>
                        <a:rPr lang="it-IT" sz="1400" b="1" kern="1200" dirty="0">
                          <a:solidFill>
                            <a:schemeClr val="lt1"/>
                          </a:solidFill>
                          <a:effectLst/>
                          <a:latin typeface="+mn-lt"/>
                          <a:ea typeface="+mn-ea"/>
                          <a:cs typeface="+mn-cs"/>
                        </a:rPr>
                        <a:t>: conseguenze di ordine giudiziario, civile, penale, regolamentare, giudiziario derivanti dal mancato rispetto di leggi e norme;</a:t>
                      </a:r>
                    </a:p>
                    <a:p>
                      <a:pPr marL="285750" indent="-285750">
                        <a:buFontTx/>
                        <a:buChar char="-"/>
                      </a:pPr>
                      <a:r>
                        <a:rPr lang="it-IT" sz="1400" b="1" kern="1200" dirty="0">
                          <a:solidFill>
                            <a:srgbClr val="002060"/>
                          </a:solidFill>
                          <a:effectLst/>
                          <a:latin typeface="+mn-lt"/>
                          <a:ea typeface="+mn-ea"/>
                          <a:cs typeface="+mn-cs"/>
                        </a:rPr>
                        <a:t>economici</a:t>
                      </a:r>
                      <a:r>
                        <a:rPr lang="it-IT" sz="1400" b="1" kern="1200" dirty="0">
                          <a:solidFill>
                            <a:schemeClr val="lt1"/>
                          </a:solidFill>
                          <a:effectLst/>
                          <a:latin typeface="+mn-lt"/>
                          <a:ea typeface="+mn-ea"/>
                          <a:cs typeface="+mn-cs"/>
                        </a:rPr>
                        <a:t>: perdite economiche, costi aggiuntivi, mancati guadagni;</a:t>
                      </a:r>
                    </a:p>
                    <a:p>
                      <a:pPr marL="285750" indent="-285750">
                        <a:buFontTx/>
                        <a:buChar char="-"/>
                      </a:pPr>
                      <a:r>
                        <a:rPr lang="it-IT" sz="1400" b="1" kern="1200" dirty="0">
                          <a:solidFill>
                            <a:srgbClr val="002060"/>
                          </a:solidFill>
                          <a:effectLst/>
                          <a:latin typeface="+mn-lt"/>
                          <a:ea typeface="+mn-ea"/>
                          <a:cs typeface="+mn-cs"/>
                        </a:rPr>
                        <a:t>reputazionali</a:t>
                      </a:r>
                      <a:r>
                        <a:rPr lang="it-IT" sz="1400" b="1" kern="1200" dirty="0">
                          <a:solidFill>
                            <a:schemeClr val="lt1"/>
                          </a:solidFill>
                          <a:effectLst/>
                          <a:latin typeface="+mn-lt"/>
                          <a:ea typeface="+mn-ea"/>
                          <a:cs typeface="+mn-cs"/>
                        </a:rPr>
                        <a:t>: danni all’immagine e alla visibilità aziendale</a:t>
                      </a:r>
                      <a:endParaRPr lang="it-IT" sz="1400" dirty="0"/>
                    </a:p>
                  </a:txBody>
                  <a:tcPr/>
                </a:tc>
                <a:extLst>
                  <a:ext uri="{0D108BD9-81ED-4DB2-BD59-A6C34878D82A}">
                    <a16:rowId xmlns:a16="http://schemas.microsoft.com/office/drawing/2014/main" val="3131430218"/>
                  </a:ext>
                </a:extLst>
              </a:tr>
            </a:tbl>
          </a:graphicData>
        </a:graphic>
      </p:graphicFrame>
    </p:spTree>
    <p:extLst>
      <p:ext uri="{BB962C8B-B14F-4D97-AF65-F5344CB8AC3E}">
        <p14:creationId xmlns:p14="http://schemas.microsoft.com/office/powerpoint/2010/main" val="2269056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1167" y="238543"/>
            <a:ext cx="9910241" cy="728869"/>
          </a:xfrm>
        </p:spPr>
        <p:txBody>
          <a:bodyPr/>
          <a:lstStyle/>
          <a:p>
            <a:r>
              <a:rPr lang="it-IT" b="1" dirty="0"/>
              <a:t>La pandemia: crisi e opportunità (1)</a:t>
            </a:r>
          </a:p>
        </p:txBody>
      </p:sp>
      <p:sp>
        <p:nvSpPr>
          <p:cNvPr id="3" name="Segnaposto contenuto 2"/>
          <p:cNvSpPr>
            <a:spLocks noGrp="1"/>
          </p:cNvSpPr>
          <p:nvPr>
            <p:ph idx="1"/>
          </p:nvPr>
        </p:nvSpPr>
        <p:spPr>
          <a:xfrm>
            <a:off x="410818" y="1057179"/>
            <a:ext cx="11211340" cy="5557032"/>
          </a:xfrm>
        </p:spPr>
        <p:txBody>
          <a:bodyPr>
            <a:noAutofit/>
          </a:bodyPr>
          <a:lstStyle/>
          <a:p>
            <a:pPr marL="0" lvl="1" indent="0" algn="just">
              <a:spcBef>
                <a:spcPts val="600"/>
              </a:spcBef>
              <a:spcAft>
                <a:spcPts val="600"/>
              </a:spcAft>
              <a:buNone/>
            </a:pPr>
            <a:r>
              <a:rPr lang="it-IT" sz="1600" b="1" dirty="0">
                <a:solidFill>
                  <a:srgbClr val="002060"/>
                </a:solidFill>
              </a:rPr>
              <a:t>Cigno nero o rinoceronte grigio?</a:t>
            </a:r>
          </a:p>
          <a:p>
            <a:pPr marL="0" lvl="1" indent="0" algn="just">
              <a:spcBef>
                <a:spcPts val="600"/>
              </a:spcBef>
              <a:spcAft>
                <a:spcPts val="600"/>
              </a:spcAft>
              <a:buNone/>
            </a:pPr>
            <a:r>
              <a:rPr lang="it-IT" sz="1600" b="1" dirty="0">
                <a:solidFill>
                  <a:srgbClr val="002060"/>
                </a:solidFill>
              </a:rPr>
              <a:t>Sottovalutazione del rischio: WEF e rischi emergenti in termini di impatto</a:t>
            </a:r>
          </a:p>
          <a:p>
            <a:pPr marL="0" lvl="1" indent="0" algn="just">
              <a:spcBef>
                <a:spcPts val="600"/>
              </a:spcBef>
              <a:spcAft>
                <a:spcPts val="600"/>
              </a:spcAft>
              <a:buNone/>
            </a:pPr>
            <a:r>
              <a:rPr lang="it-IT" sz="1600" b="1" dirty="0">
                <a:solidFill>
                  <a:srgbClr val="002060"/>
                </a:solidFill>
              </a:rPr>
              <a:t>Crisi pandemica: sommatoria di quanto vissuto</a:t>
            </a:r>
          </a:p>
          <a:p>
            <a:pPr marL="0" lvl="1" indent="0" algn="just">
              <a:spcBef>
                <a:spcPts val="600"/>
              </a:spcBef>
              <a:spcAft>
                <a:spcPts val="600"/>
              </a:spcAft>
              <a:buNone/>
            </a:pPr>
            <a:r>
              <a:rPr lang="it-IT" sz="1600" b="1" dirty="0">
                <a:solidFill>
                  <a:srgbClr val="002060"/>
                </a:solidFill>
              </a:rPr>
              <a:t> nel 2001 (insicurezza) e nel 2008 (instabilità economica)</a:t>
            </a:r>
          </a:p>
          <a:p>
            <a:pPr marL="0" lvl="1" indent="0" algn="just">
              <a:spcBef>
                <a:spcPts val="600"/>
              </a:spcBef>
              <a:spcAft>
                <a:spcPts val="600"/>
              </a:spcAft>
              <a:buNone/>
            </a:pPr>
            <a:r>
              <a:rPr lang="it-IT" sz="1600" b="1" dirty="0">
                <a:solidFill>
                  <a:srgbClr val="002060"/>
                </a:solidFill>
              </a:rPr>
              <a:t>Il fallimento del vecchio approccio e la necessità di un </a:t>
            </a:r>
            <a:r>
              <a:rPr lang="it-IT" sz="1600" b="1" i="1" dirty="0">
                <a:solidFill>
                  <a:srgbClr val="002060"/>
                </a:solidFill>
              </a:rPr>
              <a:t>Full Risk Management</a:t>
            </a:r>
          </a:p>
          <a:p>
            <a:pPr marL="0" lvl="1" indent="0" algn="just">
              <a:spcBef>
                <a:spcPts val="600"/>
              </a:spcBef>
              <a:spcAft>
                <a:spcPts val="600"/>
              </a:spcAft>
              <a:buNone/>
            </a:pPr>
            <a:r>
              <a:rPr lang="it-IT" sz="1600" b="1" dirty="0">
                <a:solidFill>
                  <a:srgbClr val="002060"/>
                </a:solidFill>
              </a:rPr>
              <a:t>INFODEMIA: cosa fare?</a:t>
            </a:r>
          </a:p>
          <a:p>
            <a:pPr marL="342900" lvl="1" indent="-342900" algn="just">
              <a:spcBef>
                <a:spcPts val="600"/>
              </a:spcBef>
              <a:spcAft>
                <a:spcPts val="600"/>
              </a:spcAft>
            </a:pPr>
            <a:r>
              <a:rPr lang="it-IT" sz="1600" b="1" dirty="0">
                <a:solidFill>
                  <a:srgbClr val="002060"/>
                </a:solidFill>
              </a:rPr>
              <a:t>La sfuggevolezza dell’ovvio</a:t>
            </a:r>
          </a:p>
          <a:p>
            <a:pPr marL="342900" lvl="1" indent="-342900" algn="just">
              <a:spcBef>
                <a:spcPts val="600"/>
              </a:spcBef>
              <a:spcAft>
                <a:spcPts val="600"/>
              </a:spcAft>
            </a:pPr>
            <a:r>
              <a:rPr lang="it-IT" sz="1600" b="1" dirty="0" err="1">
                <a:solidFill>
                  <a:srgbClr val="002060"/>
                </a:solidFill>
              </a:rPr>
              <a:t>Ri</a:t>
            </a:r>
            <a:r>
              <a:rPr lang="it-IT" sz="1600" b="1" dirty="0">
                <a:solidFill>
                  <a:srgbClr val="002060"/>
                </a:solidFill>
              </a:rPr>
              <a:t>-conoscere e conoscere se stessi (e i propri errori)</a:t>
            </a:r>
          </a:p>
          <a:p>
            <a:pPr marL="342900" lvl="1" indent="-342900" algn="just">
              <a:spcBef>
                <a:spcPts val="600"/>
              </a:spcBef>
              <a:spcAft>
                <a:spcPts val="600"/>
              </a:spcAft>
            </a:pPr>
            <a:r>
              <a:rPr lang="it-IT" sz="1600" b="1" dirty="0">
                <a:solidFill>
                  <a:srgbClr val="002060"/>
                </a:solidFill>
              </a:rPr>
              <a:t>LEADERSHIP</a:t>
            </a:r>
          </a:p>
          <a:p>
            <a:pPr marL="617220" lvl="2" indent="-342900" algn="just">
              <a:spcBef>
                <a:spcPts val="600"/>
              </a:spcBef>
              <a:spcAft>
                <a:spcPts val="600"/>
              </a:spcAft>
            </a:pPr>
            <a:r>
              <a:rPr lang="it-IT" sz="1400" b="1" dirty="0">
                <a:solidFill>
                  <a:srgbClr val="002060"/>
                </a:solidFill>
              </a:rPr>
              <a:t>Business </a:t>
            </a:r>
            <a:r>
              <a:rPr lang="it-IT" sz="1400" b="1" dirty="0" err="1">
                <a:solidFill>
                  <a:srgbClr val="002060"/>
                </a:solidFill>
              </a:rPr>
              <a:t>as</a:t>
            </a:r>
            <a:r>
              <a:rPr lang="it-IT" sz="1400" b="1" dirty="0">
                <a:solidFill>
                  <a:srgbClr val="002060"/>
                </a:solidFill>
              </a:rPr>
              <a:t> </a:t>
            </a:r>
            <a:r>
              <a:rPr lang="it-IT" sz="1400" b="1" dirty="0" err="1">
                <a:solidFill>
                  <a:srgbClr val="002060"/>
                </a:solidFill>
              </a:rPr>
              <a:t>UnUsual</a:t>
            </a:r>
            <a:r>
              <a:rPr lang="it-IT" sz="1400" b="1" dirty="0">
                <a:solidFill>
                  <a:srgbClr val="002060"/>
                </a:solidFill>
              </a:rPr>
              <a:t>: dall’autorità all’autorevolezza</a:t>
            </a:r>
          </a:p>
          <a:p>
            <a:pPr marL="617220" lvl="2" indent="-342900" algn="just">
              <a:spcBef>
                <a:spcPts val="600"/>
              </a:spcBef>
              <a:spcAft>
                <a:spcPts val="600"/>
              </a:spcAft>
            </a:pPr>
            <a:r>
              <a:rPr lang="it-IT" sz="1400" b="1" dirty="0">
                <a:solidFill>
                  <a:srgbClr val="002060"/>
                </a:solidFill>
              </a:rPr>
              <a:t>Leadership </a:t>
            </a:r>
            <a:r>
              <a:rPr lang="it-IT" sz="1400" b="1" dirty="0" err="1">
                <a:solidFill>
                  <a:srgbClr val="002060"/>
                </a:solidFill>
              </a:rPr>
              <a:t>is</a:t>
            </a:r>
            <a:r>
              <a:rPr lang="it-IT" sz="1400" b="1" dirty="0">
                <a:solidFill>
                  <a:srgbClr val="002060"/>
                </a:solidFill>
              </a:rPr>
              <a:t> an </a:t>
            </a:r>
            <a:r>
              <a:rPr lang="it-IT" sz="1400" b="1" dirty="0" err="1">
                <a:solidFill>
                  <a:srgbClr val="002060"/>
                </a:solidFill>
              </a:rPr>
              <a:t>attitude</a:t>
            </a:r>
            <a:r>
              <a:rPr lang="it-IT" sz="1400" b="1" dirty="0">
                <a:solidFill>
                  <a:srgbClr val="002060"/>
                </a:solidFill>
              </a:rPr>
              <a:t> (il leader deve essere visionario; motivatore; head hunter democratico; Coach; </a:t>
            </a:r>
            <a:r>
              <a:rPr lang="it-IT" sz="1400" b="1" dirty="0" err="1">
                <a:solidFill>
                  <a:srgbClr val="002060"/>
                </a:solidFill>
              </a:rPr>
              <a:t>accountable</a:t>
            </a:r>
            <a:r>
              <a:rPr lang="it-IT" sz="1400" b="1" dirty="0">
                <a:solidFill>
                  <a:srgbClr val="002060"/>
                </a:solidFill>
              </a:rPr>
              <a:t>; </a:t>
            </a:r>
            <a:r>
              <a:rPr lang="it-IT" sz="1400" b="1" dirty="0" err="1">
                <a:solidFill>
                  <a:srgbClr val="002060"/>
                </a:solidFill>
              </a:rPr>
              <a:t>tempsetivo</a:t>
            </a:r>
            <a:endParaRPr lang="it-IT" sz="1400" b="1" dirty="0">
              <a:solidFill>
                <a:srgbClr val="002060"/>
              </a:solidFill>
            </a:endParaRPr>
          </a:p>
          <a:p>
            <a:pPr marL="0" lvl="1" indent="0">
              <a:spcBef>
                <a:spcPts val="600"/>
              </a:spcBef>
              <a:spcAft>
                <a:spcPts val="600"/>
              </a:spcAft>
              <a:buNone/>
            </a:pPr>
            <a:endParaRPr lang="it-IT" b="1" dirty="0">
              <a:solidFill>
                <a:srgbClr val="002060"/>
              </a:solidFill>
              <a:cs typeface="Calibri" panose="020F0502020204030204" pitchFamily="34" charset="0"/>
            </a:endParaRPr>
          </a:p>
          <a:p>
            <a:pPr lvl="1" indent="-457200">
              <a:spcBef>
                <a:spcPts val="600"/>
              </a:spcBef>
              <a:spcAft>
                <a:spcPts val="600"/>
              </a:spcAft>
            </a:pPr>
            <a:endParaRPr lang="it-IT" sz="1600" b="1" dirty="0">
              <a:solidFill>
                <a:srgbClr val="002060"/>
              </a:solidFill>
              <a:latin typeface="+mj-lt"/>
              <a:cs typeface="Calibri" panose="020F0502020204030204" pitchFamily="34" charset="0"/>
            </a:endParaRPr>
          </a:p>
        </p:txBody>
      </p:sp>
      <p:pic>
        <p:nvPicPr>
          <p:cNvPr id="4" name="Immagine 3" descr="image001">
            <a:extLst>
              <a:ext uri="{FF2B5EF4-FFF2-40B4-BE49-F238E27FC236}">
                <a16:creationId xmlns:a16="http://schemas.microsoft.com/office/drawing/2014/main" id="{B104D622-19CA-47BB-B791-E01E83D390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8312" y="251795"/>
            <a:ext cx="2372139" cy="31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gnaposto numero diapositiva 4">
            <a:extLst>
              <a:ext uri="{FF2B5EF4-FFF2-40B4-BE49-F238E27FC236}">
                <a16:creationId xmlns:a16="http://schemas.microsoft.com/office/drawing/2014/main" id="{6BCC6468-6E8C-466F-92C1-F8BE704CEF3F}"/>
              </a:ext>
            </a:extLst>
          </p:cNvPr>
          <p:cNvSpPr>
            <a:spLocks noGrp="1"/>
          </p:cNvSpPr>
          <p:nvPr>
            <p:ph type="sldNum" sz="quarter" idx="12"/>
          </p:nvPr>
        </p:nvSpPr>
        <p:spPr/>
        <p:txBody>
          <a:bodyPr/>
          <a:lstStyle/>
          <a:p>
            <a:fld id="{4FAB73BC-B049-4115-A692-8D63A059BFB8}" type="slidenum">
              <a:rPr lang="en-US" smtClean="0"/>
              <a:t>8</a:t>
            </a:fld>
            <a:endParaRPr lang="en-US" dirty="0"/>
          </a:p>
        </p:txBody>
      </p:sp>
      <p:graphicFrame>
        <p:nvGraphicFramePr>
          <p:cNvPr id="6" name="Tabella 7">
            <a:extLst>
              <a:ext uri="{FF2B5EF4-FFF2-40B4-BE49-F238E27FC236}">
                <a16:creationId xmlns:a16="http://schemas.microsoft.com/office/drawing/2014/main" id="{7BB683E4-70A1-44D1-BBF0-39A7CC7CB4A1}"/>
              </a:ext>
            </a:extLst>
          </p:cNvPr>
          <p:cNvGraphicFramePr>
            <a:graphicFrameLocks noGrp="1"/>
          </p:cNvGraphicFramePr>
          <p:nvPr>
            <p:extLst>
              <p:ext uri="{D42A27DB-BD31-4B8C-83A1-F6EECF244321}">
                <p14:modId xmlns:p14="http://schemas.microsoft.com/office/powerpoint/2010/main" val="2289222641"/>
              </p:ext>
            </p:extLst>
          </p:nvPr>
        </p:nvGraphicFramePr>
        <p:xfrm>
          <a:off x="569842" y="5461510"/>
          <a:ext cx="10774019" cy="944880"/>
        </p:xfrm>
        <a:graphic>
          <a:graphicData uri="http://schemas.openxmlformats.org/drawingml/2006/table">
            <a:tbl>
              <a:tblPr firstRow="1" bandRow="1">
                <a:tableStyleId>{5C22544A-7EE6-4342-B048-85BDC9FD1C3A}</a:tableStyleId>
              </a:tblPr>
              <a:tblGrid>
                <a:gridCol w="10774019">
                  <a:extLst>
                    <a:ext uri="{9D8B030D-6E8A-4147-A177-3AD203B41FA5}">
                      <a16:colId xmlns:a16="http://schemas.microsoft.com/office/drawing/2014/main" val="159102024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i="1" kern="1200" dirty="0">
                          <a:solidFill>
                            <a:schemeClr val="lt1"/>
                          </a:solidFill>
                          <a:effectLst/>
                          <a:latin typeface="+mn-lt"/>
                          <a:ea typeface="+mn-ea"/>
                          <a:cs typeface="+mn-cs"/>
                        </a:rPr>
                        <a:t>“Dire che andrà tutto bene è una favola per i miei nipotini. Noi adulti dobbiamo allenare mentalmente noi stessi e soprattutto i giovani a una traversata nel deserto. In qualsiasi partita l’errore più grande che puoi fare è sottovalutare l’avversario: è l’abc dello sport, ora è necessario rispettarlo nelle nostre vite per immaginare un futuro”</a:t>
                      </a:r>
                      <a:r>
                        <a:rPr lang="it-IT" sz="1400" b="1" kern="1200" dirty="0">
                          <a:solidFill>
                            <a:schemeClr val="lt1"/>
                          </a:solidFill>
                          <a:effectLst/>
                          <a:latin typeface="+mn-lt"/>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lang="it-IT" sz="1400" b="1" kern="1200" dirty="0">
                          <a:solidFill>
                            <a:schemeClr val="lt1"/>
                          </a:solidFill>
                          <a:effectLst/>
                          <a:latin typeface="+mn-lt"/>
                          <a:ea typeface="+mn-ea"/>
                          <a:cs typeface="+mn-cs"/>
                        </a:rPr>
                        <a:t>Julio Velasco</a:t>
                      </a:r>
                    </a:p>
                  </a:txBody>
                  <a:tcPr/>
                </a:tc>
                <a:extLst>
                  <a:ext uri="{0D108BD9-81ED-4DB2-BD59-A6C34878D82A}">
                    <a16:rowId xmlns:a16="http://schemas.microsoft.com/office/drawing/2014/main" val="1346389696"/>
                  </a:ext>
                </a:extLst>
              </a:tr>
            </a:tbl>
          </a:graphicData>
        </a:graphic>
      </p:graphicFrame>
      <p:pic>
        <p:nvPicPr>
          <p:cNvPr id="10" name="Immagine 9">
            <a:extLst>
              <a:ext uri="{FF2B5EF4-FFF2-40B4-BE49-F238E27FC236}">
                <a16:creationId xmlns:a16="http://schemas.microsoft.com/office/drawing/2014/main" id="{3B954DB0-2033-4BBC-BCD7-CBEAFDA12D48}"/>
              </a:ext>
            </a:extLst>
          </p:cNvPr>
          <p:cNvPicPr>
            <a:picLocks noChangeAspect="1"/>
          </p:cNvPicPr>
          <p:nvPr/>
        </p:nvPicPr>
        <p:blipFill>
          <a:blip r:embed="rId4"/>
          <a:stretch>
            <a:fillRect/>
          </a:stretch>
        </p:blipFill>
        <p:spPr>
          <a:xfrm>
            <a:off x="7182204" y="1057179"/>
            <a:ext cx="4585726" cy="3293602"/>
          </a:xfrm>
          <a:prstGeom prst="rect">
            <a:avLst/>
          </a:prstGeom>
        </p:spPr>
      </p:pic>
    </p:spTree>
    <p:extLst>
      <p:ext uri="{BB962C8B-B14F-4D97-AF65-F5344CB8AC3E}">
        <p14:creationId xmlns:p14="http://schemas.microsoft.com/office/powerpoint/2010/main" val="79854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1167" y="238543"/>
            <a:ext cx="9910241" cy="728869"/>
          </a:xfrm>
        </p:spPr>
        <p:txBody>
          <a:bodyPr/>
          <a:lstStyle/>
          <a:p>
            <a:r>
              <a:rPr lang="it-IT" b="1" dirty="0"/>
              <a:t>La pandemia: crisi e opportunità (2)</a:t>
            </a:r>
          </a:p>
        </p:txBody>
      </p:sp>
      <p:sp>
        <p:nvSpPr>
          <p:cNvPr id="3" name="Segnaposto contenuto 2"/>
          <p:cNvSpPr>
            <a:spLocks noGrp="1"/>
          </p:cNvSpPr>
          <p:nvPr>
            <p:ph idx="1"/>
          </p:nvPr>
        </p:nvSpPr>
        <p:spPr>
          <a:xfrm>
            <a:off x="410818" y="1057179"/>
            <a:ext cx="11211340" cy="5557032"/>
          </a:xfrm>
        </p:spPr>
        <p:txBody>
          <a:bodyPr>
            <a:noAutofit/>
          </a:bodyPr>
          <a:lstStyle/>
          <a:p>
            <a:pPr marL="0" lvl="1" indent="0" algn="just">
              <a:spcBef>
                <a:spcPts val="600"/>
              </a:spcBef>
              <a:spcAft>
                <a:spcPts val="600"/>
              </a:spcAft>
              <a:buNone/>
            </a:pPr>
            <a:r>
              <a:rPr lang="it-IT" b="1" dirty="0">
                <a:solidFill>
                  <a:srgbClr val="002060"/>
                </a:solidFill>
                <a:cs typeface="Calibri" panose="020F0502020204030204" pitchFamily="34" charset="0"/>
              </a:rPr>
              <a:t>La crisi come opportunità</a:t>
            </a:r>
          </a:p>
          <a:p>
            <a:pPr marL="0" lvl="1" indent="0" algn="just">
              <a:spcBef>
                <a:spcPts val="600"/>
              </a:spcBef>
              <a:spcAft>
                <a:spcPts val="600"/>
              </a:spcAft>
              <a:buNone/>
            </a:pPr>
            <a:endParaRPr lang="it-IT" b="1" dirty="0">
              <a:solidFill>
                <a:srgbClr val="002060"/>
              </a:solidFill>
              <a:cs typeface="Calibri" panose="020F0502020204030204" pitchFamily="34" charset="0"/>
            </a:endParaRPr>
          </a:p>
          <a:p>
            <a:pPr marL="0" lvl="1" indent="0" algn="just">
              <a:spcBef>
                <a:spcPts val="600"/>
              </a:spcBef>
              <a:spcAft>
                <a:spcPts val="600"/>
              </a:spcAft>
              <a:buNone/>
            </a:pPr>
            <a:endParaRPr lang="it-IT" b="1" dirty="0">
              <a:solidFill>
                <a:srgbClr val="002060"/>
              </a:solidFill>
              <a:cs typeface="Calibri" panose="020F0502020204030204" pitchFamily="34" charset="0"/>
            </a:endParaRPr>
          </a:p>
          <a:p>
            <a:pPr marL="0" lvl="1" indent="0" algn="just">
              <a:spcBef>
                <a:spcPts val="600"/>
              </a:spcBef>
              <a:spcAft>
                <a:spcPts val="600"/>
              </a:spcAft>
              <a:buNone/>
            </a:pPr>
            <a:endParaRPr lang="it-IT" b="1" dirty="0">
              <a:solidFill>
                <a:srgbClr val="002060"/>
              </a:solidFill>
              <a:cs typeface="Calibri" panose="020F0502020204030204" pitchFamily="34" charset="0"/>
            </a:endParaRPr>
          </a:p>
          <a:p>
            <a:pPr marL="0" lvl="1" indent="0" algn="just">
              <a:spcBef>
                <a:spcPts val="600"/>
              </a:spcBef>
              <a:spcAft>
                <a:spcPts val="600"/>
              </a:spcAft>
              <a:buNone/>
            </a:pPr>
            <a:endParaRPr lang="it-IT" b="1" dirty="0">
              <a:solidFill>
                <a:srgbClr val="002060"/>
              </a:solidFill>
              <a:cs typeface="Calibri" panose="020F0502020204030204" pitchFamily="34" charset="0"/>
            </a:endParaRPr>
          </a:p>
          <a:p>
            <a:pPr marL="0" lvl="1" indent="0" algn="just">
              <a:spcBef>
                <a:spcPts val="600"/>
              </a:spcBef>
              <a:spcAft>
                <a:spcPts val="600"/>
              </a:spcAft>
              <a:buNone/>
            </a:pPr>
            <a:endParaRPr lang="it-IT" b="1" dirty="0">
              <a:solidFill>
                <a:srgbClr val="002060"/>
              </a:solidFill>
              <a:cs typeface="Calibri" panose="020F0502020204030204" pitchFamily="34" charset="0"/>
            </a:endParaRPr>
          </a:p>
          <a:p>
            <a:pPr marL="0" lvl="1" indent="0" algn="just">
              <a:spcBef>
                <a:spcPts val="600"/>
              </a:spcBef>
              <a:spcAft>
                <a:spcPts val="600"/>
              </a:spcAft>
              <a:buNone/>
            </a:pPr>
            <a:endParaRPr lang="it-IT" b="1" dirty="0">
              <a:solidFill>
                <a:srgbClr val="002060"/>
              </a:solidFill>
              <a:cs typeface="Calibri" panose="020F0502020204030204" pitchFamily="34" charset="0"/>
            </a:endParaRPr>
          </a:p>
          <a:p>
            <a:pPr marL="0" lvl="1" indent="0" algn="just">
              <a:spcBef>
                <a:spcPts val="600"/>
              </a:spcBef>
              <a:spcAft>
                <a:spcPts val="600"/>
              </a:spcAft>
              <a:buNone/>
            </a:pPr>
            <a:endParaRPr lang="it-IT" b="1" dirty="0">
              <a:solidFill>
                <a:srgbClr val="002060"/>
              </a:solidFill>
              <a:cs typeface="Calibri" panose="020F0502020204030204" pitchFamily="34" charset="0"/>
            </a:endParaRPr>
          </a:p>
          <a:p>
            <a:pPr marL="0" lvl="1" indent="0" algn="just">
              <a:spcBef>
                <a:spcPts val="600"/>
              </a:spcBef>
              <a:spcAft>
                <a:spcPts val="600"/>
              </a:spcAft>
              <a:buNone/>
            </a:pPr>
            <a:endParaRPr lang="it-IT" b="1" dirty="0">
              <a:solidFill>
                <a:srgbClr val="002060"/>
              </a:solidFill>
              <a:cs typeface="Calibri" panose="020F0502020204030204" pitchFamily="34" charset="0"/>
            </a:endParaRPr>
          </a:p>
          <a:p>
            <a:pPr marL="0" lvl="1" indent="0" algn="just">
              <a:spcBef>
                <a:spcPts val="600"/>
              </a:spcBef>
              <a:spcAft>
                <a:spcPts val="600"/>
              </a:spcAft>
              <a:buNone/>
            </a:pPr>
            <a:r>
              <a:rPr lang="it-IT" b="1" dirty="0">
                <a:solidFill>
                  <a:srgbClr val="002060"/>
                </a:solidFill>
                <a:cs typeface="Calibri" panose="020F0502020204030204" pitchFamily="34" charset="0"/>
              </a:rPr>
              <a:t>Gli impatti esponenziali riguardano anche le opportunità</a:t>
            </a:r>
          </a:p>
          <a:p>
            <a:pPr marL="0" lvl="1" indent="0" algn="just">
              <a:spcBef>
                <a:spcPts val="600"/>
              </a:spcBef>
              <a:spcAft>
                <a:spcPts val="600"/>
              </a:spcAft>
              <a:buNone/>
            </a:pPr>
            <a:endParaRPr lang="it-IT" b="1" dirty="0">
              <a:solidFill>
                <a:srgbClr val="002060"/>
              </a:solidFill>
              <a:cs typeface="Calibri" panose="020F0502020204030204" pitchFamily="34" charset="0"/>
            </a:endParaRPr>
          </a:p>
          <a:p>
            <a:pPr lvl="1" indent="-457200">
              <a:spcBef>
                <a:spcPts val="600"/>
              </a:spcBef>
              <a:spcAft>
                <a:spcPts val="600"/>
              </a:spcAft>
            </a:pPr>
            <a:endParaRPr lang="it-IT" sz="1600" b="1" dirty="0">
              <a:solidFill>
                <a:srgbClr val="002060"/>
              </a:solidFill>
              <a:latin typeface="+mj-lt"/>
              <a:cs typeface="Calibri" panose="020F0502020204030204" pitchFamily="34" charset="0"/>
            </a:endParaRPr>
          </a:p>
        </p:txBody>
      </p:sp>
      <p:pic>
        <p:nvPicPr>
          <p:cNvPr id="4" name="Immagine 3" descr="image001">
            <a:extLst>
              <a:ext uri="{FF2B5EF4-FFF2-40B4-BE49-F238E27FC236}">
                <a16:creationId xmlns:a16="http://schemas.microsoft.com/office/drawing/2014/main" id="{B104D622-19CA-47BB-B791-E01E83D390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8312" y="251795"/>
            <a:ext cx="2372139" cy="31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gnaposto numero diapositiva 4">
            <a:extLst>
              <a:ext uri="{FF2B5EF4-FFF2-40B4-BE49-F238E27FC236}">
                <a16:creationId xmlns:a16="http://schemas.microsoft.com/office/drawing/2014/main" id="{6BCC6468-6E8C-466F-92C1-F8BE704CEF3F}"/>
              </a:ext>
            </a:extLst>
          </p:cNvPr>
          <p:cNvSpPr>
            <a:spLocks noGrp="1"/>
          </p:cNvSpPr>
          <p:nvPr>
            <p:ph type="sldNum" sz="quarter" idx="12"/>
          </p:nvPr>
        </p:nvSpPr>
        <p:spPr/>
        <p:txBody>
          <a:bodyPr/>
          <a:lstStyle/>
          <a:p>
            <a:fld id="{4FAB73BC-B049-4115-A692-8D63A059BFB8}" type="slidenum">
              <a:rPr lang="en-US" smtClean="0"/>
              <a:t>9</a:t>
            </a:fld>
            <a:endParaRPr lang="en-US" dirty="0"/>
          </a:p>
        </p:txBody>
      </p:sp>
      <p:graphicFrame>
        <p:nvGraphicFramePr>
          <p:cNvPr id="6" name="Tabella 7">
            <a:extLst>
              <a:ext uri="{FF2B5EF4-FFF2-40B4-BE49-F238E27FC236}">
                <a16:creationId xmlns:a16="http://schemas.microsoft.com/office/drawing/2014/main" id="{7BB683E4-70A1-44D1-BBF0-39A7CC7CB4A1}"/>
              </a:ext>
            </a:extLst>
          </p:cNvPr>
          <p:cNvGraphicFramePr>
            <a:graphicFrameLocks noGrp="1"/>
          </p:cNvGraphicFramePr>
          <p:nvPr>
            <p:extLst>
              <p:ext uri="{D42A27DB-BD31-4B8C-83A1-F6EECF244321}">
                <p14:modId xmlns:p14="http://schemas.microsoft.com/office/powerpoint/2010/main" val="3734468504"/>
              </p:ext>
            </p:extLst>
          </p:nvPr>
        </p:nvGraphicFramePr>
        <p:xfrm>
          <a:off x="514710" y="1454603"/>
          <a:ext cx="7178047" cy="3078480"/>
        </p:xfrm>
        <a:graphic>
          <a:graphicData uri="http://schemas.openxmlformats.org/drawingml/2006/table">
            <a:tbl>
              <a:tblPr firstRow="1" bandRow="1">
                <a:tableStyleId>{5C22544A-7EE6-4342-B048-85BDC9FD1C3A}</a:tableStyleId>
              </a:tblPr>
              <a:tblGrid>
                <a:gridCol w="7178047">
                  <a:extLst>
                    <a:ext uri="{9D8B030D-6E8A-4147-A177-3AD203B41FA5}">
                      <a16:colId xmlns:a16="http://schemas.microsoft.com/office/drawing/2014/main" val="1591020242"/>
                    </a:ext>
                  </a:extLst>
                </a:gridCol>
              </a:tblGrid>
              <a:tr h="370840">
                <a:tc>
                  <a:txBody>
                    <a:bodyPr/>
                    <a:lstStyle/>
                    <a:p>
                      <a:r>
                        <a:rPr lang="it-IT" sz="1400" b="1" kern="1200" dirty="0">
                          <a:solidFill>
                            <a:schemeClr val="lt1"/>
                          </a:solidFill>
                          <a:effectLst/>
                          <a:latin typeface="+mn-lt"/>
                          <a:ea typeface="+mn-ea"/>
                          <a:cs typeface="+mn-cs"/>
                        </a:rPr>
                        <a:t>«</a:t>
                      </a:r>
                      <a:r>
                        <a:rPr lang="it-IT" sz="1400" b="1" kern="1200" dirty="0">
                          <a:solidFill>
                            <a:srgbClr val="002060"/>
                          </a:solidFill>
                          <a:effectLst/>
                          <a:latin typeface="+mn-lt"/>
                          <a:ea typeface="+mn-ea"/>
                          <a:cs typeface="+mn-cs"/>
                        </a:rPr>
                        <a:t>Non possiamo pretendere che le cose cambino, se continuiamo a fare le stesse cose</a:t>
                      </a:r>
                      <a:r>
                        <a:rPr lang="it-IT" sz="1400" b="1" kern="1200" dirty="0">
                          <a:solidFill>
                            <a:schemeClr val="lt1"/>
                          </a:solidFill>
                          <a:effectLst/>
                          <a:latin typeface="+mn-lt"/>
                          <a:ea typeface="+mn-ea"/>
                          <a:cs typeface="+mn-cs"/>
                        </a:rPr>
                        <a:t>». </a:t>
                      </a:r>
                    </a:p>
                    <a:p>
                      <a:r>
                        <a:rPr lang="it-IT" sz="1400" b="1" kern="1200" dirty="0">
                          <a:solidFill>
                            <a:schemeClr val="lt1"/>
                          </a:solidFill>
                          <a:effectLst/>
                          <a:latin typeface="+mn-lt"/>
                          <a:ea typeface="+mn-ea"/>
                          <a:cs typeface="+mn-cs"/>
                        </a:rPr>
                        <a:t> «È nella crisi che sorge l’inventiva, le scoperte e le grandi strategie. Chi supera la crisi supera sé stesso senza essere superato. Chi attribuisce alla crisi i suoi fallimenti e difficoltà, violenta il suo stesso talento e dà più valore ai problemi che alle soluzioni. La vera crisi, è la crisi dell’incompetenza.</a:t>
                      </a:r>
                    </a:p>
                    <a:p>
                      <a:r>
                        <a:rPr lang="it-IT" sz="1400" b="1" kern="1200" dirty="0">
                          <a:solidFill>
                            <a:schemeClr val="lt1"/>
                          </a:solidFill>
                          <a:effectLst/>
                          <a:latin typeface="+mn-lt"/>
                          <a:ea typeface="+mn-ea"/>
                          <a:cs typeface="+mn-cs"/>
                        </a:rPr>
                        <a:t>L’inconveniente delle persone e delle nazioni è la pigrizia nel cercare soluzioni e vie di uscita. Senza crisi non ci sono sfide, senza sfide la vita è una routine, una lenta agonia. Senza crisi non c’è merito.</a:t>
                      </a:r>
                    </a:p>
                    <a:p>
                      <a:r>
                        <a:rPr lang="it-IT" sz="1400" b="1" kern="1200" dirty="0">
                          <a:solidFill>
                            <a:schemeClr val="lt1"/>
                          </a:solidFill>
                          <a:effectLst/>
                          <a:latin typeface="+mn-lt"/>
                          <a:ea typeface="+mn-ea"/>
                          <a:cs typeface="+mn-cs"/>
                        </a:rPr>
                        <a:t>È nella crisi che emerge il meglio di ognuno, perché senza crisi tutti i venti sono solo lievi brezze. </a:t>
                      </a:r>
                    </a:p>
                    <a:p>
                      <a:r>
                        <a:rPr lang="it-IT" sz="1400" b="1" kern="1200" dirty="0">
                          <a:solidFill>
                            <a:schemeClr val="lt1"/>
                          </a:solidFill>
                          <a:effectLst/>
                          <a:latin typeface="+mn-lt"/>
                          <a:ea typeface="+mn-ea"/>
                          <a:cs typeface="+mn-cs"/>
                        </a:rPr>
                        <a:t>Parlare di crisi significa incrementarla, e tacere nella crisi è esaltare il conformismo. </a:t>
                      </a:r>
                    </a:p>
                    <a:p>
                      <a:r>
                        <a:rPr lang="it-IT" sz="1400" b="1" kern="1200" dirty="0">
                          <a:solidFill>
                            <a:schemeClr val="lt1"/>
                          </a:solidFill>
                          <a:effectLst/>
                          <a:latin typeface="+mn-lt"/>
                          <a:ea typeface="+mn-ea"/>
                          <a:cs typeface="+mn-cs"/>
                        </a:rPr>
                        <a:t>Invece, lavoriamo duro. </a:t>
                      </a:r>
                    </a:p>
                    <a:p>
                      <a:r>
                        <a:rPr lang="it-IT" sz="1400" b="1" kern="1200" dirty="0">
                          <a:solidFill>
                            <a:schemeClr val="lt1"/>
                          </a:solidFill>
                          <a:effectLst/>
                          <a:latin typeface="+mn-lt"/>
                          <a:ea typeface="+mn-ea"/>
                          <a:cs typeface="+mn-cs"/>
                        </a:rPr>
                        <a:t>Finiamola una volta per tutte con l’unica crisi pericolosa, che è la tragedia di non voler lottare per superarla».</a:t>
                      </a:r>
                    </a:p>
                  </a:txBody>
                  <a:tcPr/>
                </a:tc>
                <a:extLst>
                  <a:ext uri="{0D108BD9-81ED-4DB2-BD59-A6C34878D82A}">
                    <a16:rowId xmlns:a16="http://schemas.microsoft.com/office/drawing/2014/main" val="1346389696"/>
                  </a:ext>
                </a:extLst>
              </a:tr>
            </a:tbl>
          </a:graphicData>
        </a:graphic>
      </p:graphicFrame>
      <p:pic>
        <p:nvPicPr>
          <p:cNvPr id="8" name="Immagine 7">
            <a:extLst>
              <a:ext uri="{FF2B5EF4-FFF2-40B4-BE49-F238E27FC236}">
                <a16:creationId xmlns:a16="http://schemas.microsoft.com/office/drawing/2014/main" id="{54E6242C-56BC-4193-BE1B-41DBFA903A58}"/>
              </a:ext>
            </a:extLst>
          </p:cNvPr>
          <p:cNvPicPr>
            <a:picLocks noChangeAspect="1"/>
          </p:cNvPicPr>
          <p:nvPr/>
        </p:nvPicPr>
        <p:blipFill>
          <a:blip r:embed="rId4"/>
          <a:stretch>
            <a:fillRect/>
          </a:stretch>
        </p:blipFill>
        <p:spPr>
          <a:xfrm>
            <a:off x="7831906" y="879807"/>
            <a:ext cx="3651103" cy="4759075"/>
          </a:xfrm>
          <a:prstGeom prst="rect">
            <a:avLst/>
          </a:prstGeom>
        </p:spPr>
      </p:pic>
    </p:spTree>
    <p:extLst>
      <p:ext uri="{BB962C8B-B14F-4D97-AF65-F5344CB8AC3E}">
        <p14:creationId xmlns:p14="http://schemas.microsoft.com/office/powerpoint/2010/main" val="59455100"/>
      </p:ext>
    </p:extLst>
  </p:cSld>
  <p:clrMapOvr>
    <a:masterClrMapping/>
  </p:clrMapOvr>
</p:sld>
</file>

<file path=ppt/theme/theme1.xml><?xml version="1.0" encoding="utf-8"?>
<a:theme xmlns:a="http://schemas.openxmlformats.org/drawingml/2006/main" name="Base">
  <a:themeElements>
    <a:clrScheme name="Testo scorrevol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9EE5CCDC1E0243B051F2FAE2D4EA9C" ma:contentTypeVersion="13" ma:contentTypeDescription="Create a new document." ma:contentTypeScope="" ma:versionID="cc67c233e03be460ffa1d12119176aa5">
  <xsd:schema xmlns:xsd="http://www.w3.org/2001/XMLSchema" xmlns:xs="http://www.w3.org/2001/XMLSchema" xmlns:p="http://schemas.microsoft.com/office/2006/metadata/properties" xmlns:ns3="176a5d19-4356-4fd8-a5bf-970fe0582d74" xmlns:ns4="bfa70139-ae42-4297-a792-66046dc87817" targetNamespace="http://schemas.microsoft.com/office/2006/metadata/properties" ma:root="true" ma:fieldsID="159b9d367a0d9838ba27f24e97d4d8ff" ns3:_="" ns4:_="">
    <xsd:import namespace="176a5d19-4356-4fd8-a5bf-970fe0582d74"/>
    <xsd:import namespace="bfa70139-ae42-4297-a792-66046dc8781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6a5d19-4356-4fd8-a5bf-970fe0582d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a70139-ae42-4297-a792-66046dc8781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6D2FFE-8F18-401C-BDF5-B9240A16C6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6a5d19-4356-4fd8-a5bf-970fe0582d74"/>
    <ds:schemaRef ds:uri="bfa70139-ae42-4297-a792-66046dc878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47B06F-5F9D-4AD5-90E6-77BE174B79EE}">
  <ds:schemaRefs>
    <ds:schemaRef ds:uri="http://schemas.microsoft.com/sharepoint/v3/contenttype/forms"/>
  </ds:schemaRefs>
</ds:datastoreItem>
</file>

<file path=customXml/itemProps3.xml><?xml version="1.0" encoding="utf-8"?>
<ds:datastoreItem xmlns:ds="http://schemas.openxmlformats.org/officeDocument/2006/customXml" ds:itemID="{B81BB213-96ED-4F47-BCFE-678B7D0F9A6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TM03457444[[fn=Base]]</Template>
  <TotalTime>5852</TotalTime>
  <Words>2850</Words>
  <Application>Microsoft Office PowerPoint</Application>
  <PresentationFormat>Widescreen</PresentationFormat>
  <Paragraphs>271</Paragraphs>
  <Slides>16</Slides>
  <Notes>15</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16</vt:i4>
      </vt:variant>
    </vt:vector>
  </HeadingPairs>
  <TitlesOfParts>
    <vt:vector size="20" baseType="lpstr">
      <vt:lpstr>Bookman Old Style</vt:lpstr>
      <vt:lpstr>Calibri</vt:lpstr>
      <vt:lpstr>Corbel</vt:lpstr>
      <vt:lpstr>Base</vt:lpstr>
      <vt:lpstr>Business Continuity, gestione del rischio, resilienza: come costruire un nuovo modello di business sostenibile  Come ragionare in termini strategici di business continuity per fare la differenza anche in momenti di emergenza </vt:lpstr>
      <vt:lpstr>I mestieri di ascoltare</vt:lpstr>
      <vt:lpstr>Non abbiamo capito niente</vt:lpstr>
      <vt:lpstr>La CSR (Corporate Social Responsibility)</vt:lpstr>
      <vt:lpstr>Quali strumenti utilizzare?</vt:lpstr>
      <vt:lpstr>Business Continuity</vt:lpstr>
      <vt:lpstr>Business Continuity (2)</vt:lpstr>
      <vt:lpstr>La pandemia: crisi e opportunità (1)</vt:lpstr>
      <vt:lpstr>La pandemia: crisi e opportunità (2)</vt:lpstr>
      <vt:lpstr>La pandemia: crisi e opportunità (3)</vt:lpstr>
      <vt:lpstr>La sostenibilità ambientale</vt:lpstr>
      <vt:lpstr>Resilience as well is an attitude</vt:lpstr>
      <vt:lpstr>La transilienza e la multidisciplinarietà</vt:lpstr>
      <vt:lpstr>Il pensiero laterale</vt:lpstr>
      <vt:lpstr>I castelli dell’avvenire</vt:lpstr>
      <vt:lpstr>Un insegnamento</vt:lpstr>
    </vt:vector>
  </TitlesOfParts>
  <Company>Organizzazione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Roberto Camera</dc:creator>
  <cp:lastModifiedBy>Andrea Quaranta</cp:lastModifiedBy>
  <cp:revision>405</cp:revision>
  <cp:lastPrinted>2018-09-17T06:53:58Z</cp:lastPrinted>
  <dcterms:created xsi:type="dcterms:W3CDTF">2018-07-26T14:14:39Z</dcterms:created>
  <dcterms:modified xsi:type="dcterms:W3CDTF">2020-05-19T20:10:06Z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0x010100B89EE5CCDC1E0243B051F2FAE2D4EA9C</vt:lpwstr>
  </property>
</Properties>
</file>